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3" r:id="rId2"/>
    <p:sldId id="281" r:id="rId3"/>
    <p:sldId id="282" r:id="rId4"/>
    <p:sldId id="341" r:id="rId5"/>
    <p:sldId id="328" r:id="rId6"/>
    <p:sldId id="326" r:id="rId7"/>
    <p:sldId id="322" r:id="rId8"/>
    <p:sldId id="330" r:id="rId9"/>
    <p:sldId id="332" r:id="rId10"/>
    <p:sldId id="333" r:id="rId11"/>
    <p:sldId id="347" r:id="rId12"/>
    <p:sldId id="342" r:id="rId13"/>
    <p:sldId id="331" r:id="rId14"/>
    <p:sldId id="349" r:id="rId15"/>
    <p:sldId id="345" r:id="rId16"/>
    <p:sldId id="336" r:id="rId17"/>
    <p:sldId id="325" r:id="rId18"/>
    <p:sldId id="340" r:id="rId19"/>
    <p:sldId id="343" r:id="rId20"/>
    <p:sldId id="338" r:id="rId21"/>
    <p:sldId id="32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5B9BD5"/>
    <a:srgbClr val="BDD7EE"/>
    <a:srgbClr val="C5E0B4"/>
    <a:srgbClr val="B4E0CD"/>
    <a:srgbClr val="A40000"/>
    <a:srgbClr val="990000"/>
    <a:srgbClr val="41719C"/>
    <a:srgbClr val="00468D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5077" autoAdjust="0"/>
  </p:normalViewPr>
  <p:slideViewPr>
    <p:cSldViewPr snapToGrid="0" showGuides="1">
      <p:cViewPr varScale="1">
        <p:scale>
          <a:sx n="83" d="100"/>
          <a:sy n="83" d="100"/>
        </p:scale>
        <p:origin x="125" y="34"/>
      </p:cViewPr>
      <p:guideLst>
        <p:guide orient="horz" pos="2192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-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7F0411-A663-4F2D-83EB-F9D64BABD8B5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F9D563B-1010-4A0B-991C-16A145C08C79}">
      <dgm:prSet phldrT="[文本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endParaRPr lang="zh-CN" altLang="en-US" sz="2400" b="1" dirty="0">
            <a:solidFill>
              <a:srgbClr val="002060"/>
            </a:solidFill>
            <a:latin typeface="微软雅黑" panose="020B0503020204020204" pitchFamily="34" charset="-122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679C07ED-16A4-488A-AF2B-F7C5D67DF0DF}" type="parTrans" cxnId="{5BDB4BF1-9D2A-40A1-A6BE-5E44D170B2D4}">
      <dgm:prSet/>
      <dgm:spPr/>
      <dgm:t>
        <a:bodyPr/>
        <a:lstStyle/>
        <a:p>
          <a:endParaRPr lang="zh-CN" altLang="en-US"/>
        </a:p>
      </dgm:t>
    </dgm:pt>
    <dgm:pt modelId="{E01B1E64-3F8D-4B57-A80C-14A796645985}" type="sibTrans" cxnId="{5BDB4BF1-9D2A-40A1-A6BE-5E44D170B2D4}">
      <dgm:prSet/>
      <dgm:spPr/>
      <dgm:t>
        <a:bodyPr/>
        <a:lstStyle/>
        <a:p>
          <a:endParaRPr lang="zh-CN" altLang="en-US"/>
        </a:p>
      </dgm:t>
    </dgm:pt>
    <dgm:pt modelId="{278601EC-3E76-4466-8266-B8D14C65E445}">
      <dgm:prSet phldrT="[文本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endParaRPr lang="zh-CN" altLang="en-US" sz="2400" dirty="0"/>
        </a:p>
      </dgm:t>
    </dgm:pt>
    <dgm:pt modelId="{DF1D7611-8E8E-4F72-B7DC-FE405A70D757}" type="parTrans" cxnId="{A075D3F0-7532-4348-B264-2EBA4769831D}">
      <dgm:prSet/>
      <dgm:spPr/>
      <dgm:t>
        <a:bodyPr/>
        <a:lstStyle/>
        <a:p>
          <a:endParaRPr lang="zh-CN" altLang="en-US"/>
        </a:p>
      </dgm:t>
    </dgm:pt>
    <dgm:pt modelId="{4D2675AB-F583-4C41-AA98-CFF84251AA9C}" type="sibTrans" cxnId="{A075D3F0-7532-4348-B264-2EBA4769831D}">
      <dgm:prSet/>
      <dgm:spPr/>
      <dgm:t>
        <a:bodyPr/>
        <a:lstStyle/>
        <a:p>
          <a:endParaRPr lang="zh-CN" altLang="en-US"/>
        </a:p>
      </dgm:t>
    </dgm:pt>
    <dgm:pt modelId="{16C6CDCB-5FE5-4D48-8A1B-61E7AE9EDF0E}">
      <dgm:prSet phldrT="[文本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endParaRPr lang="zh-CN" altLang="en-US" sz="2400" b="1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E5CFFC2B-853A-435F-A0E8-769F17F4B084}" type="parTrans" cxnId="{B8D8C0F8-4491-449A-B320-033D7EA485BA}">
      <dgm:prSet/>
      <dgm:spPr/>
      <dgm:t>
        <a:bodyPr/>
        <a:lstStyle/>
        <a:p>
          <a:endParaRPr lang="zh-CN" altLang="en-US"/>
        </a:p>
      </dgm:t>
    </dgm:pt>
    <dgm:pt modelId="{85A49868-E39D-4413-9D9D-E4FE87211D76}" type="sibTrans" cxnId="{B8D8C0F8-4491-449A-B320-033D7EA485BA}">
      <dgm:prSet/>
      <dgm:spPr/>
      <dgm:t>
        <a:bodyPr/>
        <a:lstStyle/>
        <a:p>
          <a:endParaRPr lang="zh-CN" altLang="en-US"/>
        </a:p>
      </dgm:t>
    </dgm:pt>
    <dgm:pt modelId="{D4956C63-FDDF-4AC2-8977-E4FFE0441668}" type="pres">
      <dgm:prSet presAssocID="{097F0411-A663-4F2D-83EB-F9D64BABD8B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3B891A35-BA6D-4DFF-97E6-F3B61BC187BD}" type="pres">
      <dgm:prSet presAssocID="{3F9D563B-1010-4A0B-991C-16A145C08C79}" presName="composite" presStyleCnt="0"/>
      <dgm:spPr/>
    </dgm:pt>
    <dgm:pt modelId="{9F8384AB-82EA-4420-A94A-F5A621DC8BC6}" type="pres">
      <dgm:prSet presAssocID="{3F9D563B-1010-4A0B-991C-16A145C08C79}" presName="LShape" presStyleLbl="alignNode1" presStyleIdx="0" presStyleCnt="5"/>
      <dgm:spPr/>
    </dgm:pt>
    <dgm:pt modelId="{9B0D5EC9-66D3-4896-A60A-2CF6C66EE3E0}" type="pres">
      <dgm:prSet presAssocID="{3F9D563B-1010-4A0B-991C-16A145C08C79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B27778-6276-4584-87BC-F3483E828499}" type="pres">
      <dgm:prSet presAssocID="{3F9D563B-1010-4A0B-991C-16A145C08C79}" presName="Triangle" presStyleLbl="alignNode1" presStyleIdx="1" presStyleCnt="5"/>
      <dgm:spPr/>
    </dgm:pt>
    <dgm:pt modelId="{17AD3285-22AF-452A-B97B-3405AF88A884}" type="pres">
      <dgm:prSet presAssocID="{E01B1E64-3F8D-4B57-A80C-14A796645985}" presName="sibTrans" presStyleCnt="0"/>
      <dgm:spPr/>
    </dgm:pt>
    <dgm:pt modelId="{6A6ED729-1517-46C0-AEDA-5EC20F4BA818}" type="pres">
      <dgm:prSet presAssocID="{E01B1E64-3F8D-4B57-A80C-14A796645985}" presName="space" presStyleCnt="0"/>
      <dgm:spPr/>
    </dgm:pt>
    <dgm:pt modelId="{4C1F0CFB-017F-4459-8553-7921362C9AA4}" type="pres">
      <dgm:prSet presAssocID="{278601EC-3E76-4466-8266-B8D14C65E445}" presName="composite" presStyleCnt="0"/>
      <dgm:spPr/>
    </dgm:pt>
    <dgm:pt modelId="{EC6F87B3-06F1-4F26-A7F5-7EC563A16DC4}" type="pres">
      <dgm:prSet presAssocID="{278601EC-3E76-4466-8266-B8D14C65E445}" presName="LShape" presStyleLbl="alignNode1" presStyleIdx="2" presStyleCnt="5"/>
      <dgm:spPr/>
    </dgm:pt>
    <dgm:pt modelId="{4B37FB33-EDFA-49B5-B164-BBD3B017FBC6}" type="pres">
      <dgm:prSet presAssocID="{278601EC-3E76-4466-8266-B8D14C65E445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C4C51A-925A-4F43-BD8A-D141BBC0FF9C}" type="pres">
      <dgm:prSet presAssocID="{278601EC-3E76-4466-8266-B8D14C65E445}" presName="Triangle" presStyleLbl="alignNode1" presStyleIdx="3" presStyleCnt="5"/>
      <dgm:spPr/>
    </dgm:pt>
    <dgm:pt modelId="{D1416AB3-7F06-4ED7-83E3-BC1B149F9629}" type="pres">
      <dgm:prSet presAssocID="{4D2675AB-F583-4C41-AA98-CFF84251AA9C}" presName="sibTrans" presStyleCnt="0"/>
      <dgm:spPr/>
    </dgm:pt>
    <dgm:pt modelId="{4498DD8E-E986-44B1-9AB0-85110F4EBC68}" type="pres">
      <dgm:prSet presAssocID="{4D2675AB-F583-4C41-AA98-CFF84251AA9C}" presName="space" presStyleCnt="0"/>
      <dgm:spPr/>
    </dgm:pt>
    <dgm:pt modelId="{5B15BDF0-683A-4D77-AA75-F44675345219}" type="pres">
      <dgm:prSet presAssocID="{16C6CDCB-5FE5-4D48-8A1B-61E7AE9EDF0E}" presName="composite" presStyleCnt="0"/>
      <dgm:spPr/>
    </dgm:pt>
    <dgm:pt modelId="{3DE5D761-6951-4E01-B7C6-DCE964252F0B}" type="pres">
      <dgm:prSet presAssocID="{16C6CDCB-5FE5-4D48-8A1B-61E7AE9EDF0E}" presName="LShape" presStyleLbl="alignNode1" presStyleIdx="4" presStyleCnt="5"/>
      <dgm:spPr/>
    </dgm:pt>
    <dgm:pt modelId="{9ED9A5F1-B1F5-4045-9526-1F464C5CBCDA}" type="pres">
      <dgm:prSet presAssocID="{16C6CDCB-5FE5-4D48-8A1B-61E7AE9EDF0E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F6ECAD3-FC8F-409B-867A-0DA5B8A33FDC}" type="presOf" srcId="{16C6CDCB-5FE5-4D48-8A1B-61E7AE9EDF0E}" destId="{9ED9A5F1-B1F5-4045-9526-1F464C5CBCDA}" srcOrd="0" destOrd="0" presId="urn:microsoft.com/office/officeart/2009/3/layout/StepUpProcess"/>
    <dgm:cxn modelId="{A075D3F0-7532-4348-B264-2EBA4769831D}" srcId="{097F0411-A663-4F2D-83EB-F9D64BABD8B5}" destId="{278601EC-3E76-4466-8266-B8D14C65E445}" srcOrd="1" destOrd="0" parTransId="{DF1D7611-8E8E-4F72-B7DC-FE405A70D757}" sibTransId="{4D2675AB-F583-4C41-AA98-CFF84251AA9C}"/>
    <dgm:cxn modelId="{19D5C186-067E-4050-BCF9-C6AA76B4AAA2}" type="presOf" srcId="{3F9D563B-1010-4A0B-991C-16A145C08C79}" destId="{9B0D5EC9-66D3-4896-A60A-2CF6C66EE3E0}" srcOrd="0" destOrd="0" presId="urn:microsoft.com/office/officeart/2009/3/layout/StepUpProcess"/>
    <dgm:cxn modelId="{D575DB81-BAED-43BC-8B36-97941ADDBD3D}" type="presOf" srcId="{097F0411-A663-4F2D-83EB-F9D64BABD8B5}" destId="{D4956C63-FDDF-4AC2-8977-E4FFE0441668}" srcOrd="0" destOrd="0" presId="urn:microsoft.com/office/officeart/2009/3/layout/StepUpProcess"/>
    <dgm:cxn modelId="{3EA112E9-E32B-43F3-BDC2-6E008B809A02}" type="presOf" srcId="{278601EC-3E76-4466-8266-B8D14C65E445}" destId="{4B37FB33-EDFA-49B5-B164-BBD3B017FBC6}" srcOrd="0" destOrd="0" presId="urn:microsoft.com/office/officeart/2009/3/layout/StepUpProcess"/>
    <dgm:cxn modelId="{B8D8C0F8-4491-449A-B320-033D7EA485BA}" srcId="{097F0411-A663-4F2D-83EB-F9D64BABD8B5}" destId="{16C6CDCB-5FE5-4D48-8A1B-61E7AE9EDF0E}" srcOrd="2" destOrd="0" parTransId="{E5CFFC2B-853A-435F-A0E8-769F17F4B084}" sibTransId="{85A49868-E39D-4413-9D9D-E4FE87211D76}"/>
    <dgm:cxn modelId="{5BDB4BF1-9D2A-40A1-A6BE-5E44D170B2D4}" srcId="{097F0411-A663-4F2D-83EB-F9D64BABD8B5}" destId="{3F9D563B-1010-4A0B-991C-16A145C08C79}" srcOrd="0" destOrd="0" parTransId="{679C07ED-16A4-488A-AF2B-F7C5D67DF0DF}" sibTransId="{E01B1E64-3F8D-4B57-A80C-14A796645985}"/>
    <dgm:cxn modelId="{36EA3719-550E-4A90-85B5-6B146731E0F0}" type="presParOf" srcId="{D4956C63-FDDF-4AC2-8977-E4FFE0441668}" destId="{3B891A35-BA6D-4DFF-97E6-F3B61BC187BD}" srcOrd="0" destOrd="0" presId="urn:microsoft.com/office/officeart/2009/3/layout/StepUpProcess"/>
    <dgm:cxn modelId="{FB820DF7-E69E-464E-8517-5776C550DE53}" type="presParOf" srcId="{3B891A35-BA6D-4DFF-97E6-F3B61BC187BD}" destId="{9F8384AB-82EA-4420-A94A-F5A621DC8BC6}" srcOrd="0" destOrd="0" presId="urn:microsoft.com/office/officeart/2009/3/layout/StepUpProcess"/>
    <dgm:cxn modelId="{96037A94-2076-4082-97ED-1DD65E72FF2C}" type="presParOf" srcId="{3B891A35-BA6D-4DFF-97E6-F3B61BC187BD}" destId="{9B0D5EC9-66D3-4896-A60A-2CF6C66EE3E0}" srcOrd="1" destOrd="0" presId="urn:microsoft.com/office/officeart/2009/3/layout/StepUpProcess"/>
    <dgm:cxn modelId="{81AC5E1F-8FDD-417E-A300-48E86C3DDB43}" type="presParOf" srcId="{3B891A35-BA6D-4DFF-97E6-F3B61BC187BD}" destId="{4DB27778-6276-4584-87BC-F3483E828499}" srcOrd="2" destOrd="0" presId="urn:microsoft.com/office/officeart/2009/3/layout/StepUpProcess"/>
    <dgm:cxn modelId="{E805DA8D-8CCF-4350-8F7E-9EC416DC6273}" type="presParOf" srcId="{D4956C63-FDDF-4AC2-8977-E4FFE0441668}" destId="{17AD3285-22AF-452A-B97B-3405AF88A884}" srcOrd="1" destOrd="0" presId="urn:microsoft.com/office/officeart/2009/3/layout/StepUpProcess"/>
    <dgm:cxn modelId="{DD1BD866-A3CA-4D62-998E-AC7C291FBC15}" type="presParOf" srcId="{17AD3285-22AF-452A-B97B-3405AF88A884}" destId="{6A6ED729-1517-46C0-AEDA-5EC20F4BA818}" srcOrd="0" destOrd="0" presId="urn:microsoft.com/office/officeart/2009/3/layout/StepUpProcess"/>
    <dgm:cxn modelId="{B708DAAB-4D7F-4BC8-8CD0-194EF7EFDF39}" type="presParOf" srcId="{D4956C63-FDDF-4AC2-8977-E4FFE0441668}" destId="{4C1F0CFB-017F-4459-8553-7921362C9AA4}" srcOrd="2" destOrd="0" presId="urn:microsoft.com/office/officeart/2009/3/layout/StepUpProcess"/>
    <dgm:cxn modelId="{AD057C9F-CF4F-4173-861A-B9F4B5194DC1}" type="presParOf" srcId="{4C1F0CFB-017F-4459-8553-7921362C9AA4}" destId="{EC6F87B3-06F1-4F26-A7F5-7EC563A16DC4}" srcOrd="0" destOrd="0" presId="urn:microsoft.com/office/officeart/2009/3/layout/StepUpProcess"/>
    <dgm:cxn modelId="{C0315F50-5AF5-4FEA-BE94-B268200521DD}" type="presParOf" srcId="{4C1F0CFB-017F-4459-8553-7921362C9AA4}" destId="{4B37FB33-EDFA-49B5-B164-BBD3B017FBC6}" srcOrd="1" destOrd="0" presId="urn:microsoft.com/office/officeart/2009/3/layout/StepUpProcess"/>
    <dgm:cxn modelId="{CDD2B849-88F7-4C70-9F15-184E94C74FD4}" type="presParOf" srcId="{4C1F0CFB-017F-4459-8553-7921362C9AA4}" destId="{95C4C51A-925A-4F43-BD8A-D141BBC0FF9C}" srcOrd="2" destOrd="0" presId="urn:microsoft.com/office/officeart/2009/3/layout/StepUpProcess"/>
    <dgm:cxn modelId="{7D1809B9-E8D3-41F1-AC6C-EB31033FE542}" type="presParOf" srcId="{D4956C63-FDDF-4AC2-8977-E4FFE0441668}" destId="{D1416AB3-7F06-4ED7-83E3-BC1B149F9629}" srcOrd="3" destOrd="0" presId="urn:microsoft.com/office/officeart/2009/3/layout/StepUpProcess"/>
    <dgm:cxn modelId="{68870890-BE7F-4B84-BC4D-D48308507D0C}" type="presParOf" srcId="{D1416AB3-7F06-4ED7-83E3-BC1B149F9629}" destId="{4498DD8E-E986-44B1-9AB0-85110F4EBC68}" srcOrd="0" destOrd="0" presId="urn:microsoft.com/office/officeart/2009/3/layout/StepUpProcess"/>
    <dgm:cxn modelId="{9D4350C9-50E5-4B81-A86C-2867BE2CA5EB}" type="presParOf" srcId="{D4956C63-FDDF-4AC2-8977-E4FFE0441668}" destId="{5B15BDF0-683A-4D77-AA75-F44675345219}" srcOrd="4" destOrd="0" presId="urn:microsoft.com/office/officeart/2009/3/layout/StepUpProcess"/>
    <dgm:cxn modelId="{FF1F4FE2-B5DF-4E4B-9AA1-68009A37FA73}" type="presParOf" srcId="{5B15BDF0-683A-4D77-AA75-F44675345219}" destId="{3DE5D761-6951-4E01-B7C6-DCE964252F0B}" srcOrd="0" destOrd="0" presId="urn:microsoft.com/office/officeart/2009/3/layout/StepUpProcess"/>
    <dgm:cxn modelId="{E6DE85F1-5C23-4095-BB07-517D560BEC86}" type="presParOf" srcId="{5B15BDF0-683A-4D77-AA75-F44675345219}" destId="{9ED9A5F1-B1F5-4045-9526-1F464C5CBCD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384AB-82EA-4420-A94A-F5A621DC8BC6}">
      <dsp:nvSpPr>
        <dsp:cNvPr id="0" name=""/>
        <dsp:cNvSpPr/>
      </dsp:nvSpPr>
      <dsp:spPr>
        <a:xfrm rot="5400000">
          <a:off x="613442" y="1363814"/>
          <a:ext cx="1837669" cy="3057841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D5EC9-66D3-4896-A60A-2CF6C66EE3E0}">
      <dsp:nvSpPr>
        <dsp:cNvPr id="0" name=""/>
        <dsp:cNvSpPr/>
      </dsp:nvSpPr>
      <dsp:spPr>
        <a:xfrm>
          <a:off x="306690" y="2277450"/>
          <a:ext cx="2760636" cy="2419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endParaRPr lang="zh-CN" altLang="en-US" sz="2400" b="1" kern="1200" dirty="0">
            <a:solidFill>
              <a:srgbClr val="002060"/>
            </a:solidFill>
            <a:latin typeface="微软雅黑" panose="020B0503020204020204" pitchFamily="34" charset="-122"/>
            <a:ea typeface="微软雅黑" panose="020B0503020204020204" pitchFamily="34" charset="-122"/>
            <a:cs typeface="Arial" panose="020B0604020202020204" pitchFamily="34" charset="0"/>
          </a:endParaRPr>
        </a:p>
      </dsp:txBody>
      <dsp:txXfrm>
        <a:off x="306690" y="2277450"/>
        <a:ext cx="2760636" cy="2419859"/>
      </dsp:txXfrm>
    </dsp:sp>
    <dsp:sp modelId="{4DB27778-6276-4584-87BC-F3483E828499}">
      <dsp:nvSpPr>
        <dsp:cNvPr id="0" name=""/>
        <dsp:cNvSpPr/>
      </dsp:nvSpPr>
      <dsp:spPr>
        <a:xfrm>
          <a:off x="2546451" y="1138693"/>
          <a:ext cx="520874" cy="520874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F87B3-06F1-4F26-A7F5-7EC563A16DC4}">
      <dsp:nvSpPr>
        <dsp:cNvPr id="0" name=""/>
        <dsp:cNvSpPr/>
      </dsp:nvSpPr>
      <dsp:spPr>
        <a:xfrm rot="5400000">
          <a:off x="3993001" y="527539"/>
          <a:ext cx="1837669" cy="305784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7FB33-EDFA-49B5-B164-BBD3B017FBC6}">
      <dsp:nvSpPr>
        <dsp:cNvPr id="0" name=""/>
        <dsp:cNvSpPr/>
      </dsp:nvSpPr>
      <dsp:spPr>
        <a:xfrm>
          <a:off x="3686248" y="1441175"/>
          <a:ext cx="2760636" cy="2419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endParaRPr lang="zh-CN" altLang="en-US" sz="2400" kern="1200" dirty="0"/>
        </a:p>
      </dsp:txBody>
      <dsp:txXfrm>
        <a:off x="3686248" y="1441175"/>
        <a:ext cx="2760636" cy="2419859"/>
      </dsp:txXfrm>
    </dsp:sp>
    <dsp:sp modelId="{95C4C51A-925A-4F43-BD8A-D141BBC0FF9C}">
      <dsp:nvSpPr>
        <dsp:cNvPr id="0" name=""/>
        <dsp:cNvSpPr/>
      </dsp:nvSpPr>
      <dsp:spPr>
        <a:xfrm>
          <a:off x="5926009" y="302418"/>
          <a:ext cx="520874" cy="520874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5D761-6951-4E01-B7C6-DCE964252F0B}">
      <dsp:nvSpPr>
        <dsp:cNvPr id="0" name=""/>
        <dsp:cNvSpPr/>
      </dsp:nvSpPr>
      <dsp:spPr>
        <a:xfrm rot="5400000">
          <a:off x="7372559" y="-308735"/>
          <a:ext cx="1837669" cy="3057841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9A5F1-B1F5-4045-9526-1F464C5CBCDA}">
      <dsp:nvSpPr>
        <dsp:cNvPr id="0" name=""/>
        <dsp:cNvSpPr/>
      </dsp:nvSpPr>
      <dsp:spPr>
        <a:xfrm>
          <a:off x="7065806" y="604900"/>
          <a:ext cx="2760636" cy="2419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endParaRPr lang="zh-CN" altLang="en-US" sz="2400" b="1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  <a:cs typeface="Arial" panose="020B0604020202020204" pitchFamily="34" charset="0"/>
          </a:endParaRPr>
        </a:p>
      </dsp:txBody>
      <dsp:txXfrm>
        <a:off x="7065806" y="604900"/>
        <a:ext cx="2760636" cy="2419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5538F-FCFA-43C5-B9BF-2F442D956207}" type="datetimeFigureOut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AE181-C682-4B43-BC8A-0F31A54B0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0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风控很重要</a:t>
            </a:r>
            <a:endParaRPr lang="en-US" altLang="zh-CN" dirty="0" smtClean="0"/>
          </a:p>
          <a:p>
            <a:r>
              <a:rPr lang="zh-CN" altLang="en-US" dirty="0" smtClean="0"/>
              <a:t>能带来的好处 </a:t>
            </a:r>
            <a:r>
              <a:rPr lang="en-US" altLang="zh-CN" dirty="0" smtClean="0"/>
              <a:t>– 1,2,3,4</a:t>
            </a:r>
          </a:p>
          <a:p>
            <a:r>
              <a:rPr lang="zh-CN" altLang="en-US" dirty="0" smtClean="0"/>
              <a:t>风控需要的基础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数据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r>
              <a:rPr lang="zh-CN" altLang="en-US" dirty="0" smtClean="0"/>
              <a:t>加图像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284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框变填充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1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</a:t>
            </a:r>
            <a:r>
              <a:rPr lang="en-US" altLang="zh-CN" dirty="0" smtClean="0"/>
              <a:t>general assessment</a:t>
            </a:r>
            <a:r>
              <a:rPr lang="zh-CN" altLang="en-US" dirty="0" smtClean="0"/>
              <a:t>有效的（</a:t>
            </a:r>
            <a:r>
              <a:rPr lang="en-US" altLang="zh-CN" dirty="0" smtClean="0"/>
              <a:t>effective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280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放几张图</a:t>
            </a:r>
            <a:endParaRPr lang="en-US" altLang="zh-CN" dirty="0" smtClean="0"/>
          </a:p>
          <a:p>
            <a:r>
              <a:rPr lang="zh-CN" altLang="en-US" dirty="0" smtClean="0"/>
              <a:t>改成</a:t>
            </a:r>
            <a:r>
              <a:rPr lang="en-US" altLang="zh-CN" dirty="0" smtClean="0"/>
              <a:t>smart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047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好看的排版</a:t>
            </a:r>
            <a:endParaRPr lang="en-US" altLang="zh-CN" dirty="0" smtClean="0"/>
          </a:p>
          <a:p>
            <a:r>
              <a:rPr lang="zh-CN" altLang="en-US" dirty="0" smtClean="0"/>
              <a:t>字体大小可以不同</a:t>
            </a:r>
            <a:endParaRPr lang="en-US" altLang="zh-CN" dirty="0" smtClean="0"/>
          </a:p>
          <a:p>
            <a:r>
              <a:rPr lang="zh-CN" altLang="en-US" dirty="0" smtClean="0"/>
              <a:t>字体、框图颜色统一</a:t>
            </a:r>
            <a:endParaRPr lang="en-US" altLang="zh-CN" dirty="0" smtClean="0"/>
          </a:p>
          <a:p>
            <a:r>
              <a:rPr lang="zh-CN" altLang="en-US" dirty="0" smtClean="0"/>
              <a:t>合照、开发、指导、讨论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0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改线</a:t>
            </a:r>
            <a:endParaRPr lang="en-US" altLang="zh-CN" dirty="0" smtClean="0"/>
          </a:p>
          <a:p>
            <a:r>
              <a:rPr lang="en-US" altLang="zh-CN" dirty="0" smtClean="0"/>
              <a:t>Data Missing </a:t>
            </a:r>
            <a:r>
              <a:rPr lang="zh-CN" altLang="en-US" dirty="0" smtClean="0"/>
              <a:t>找深色图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8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金融模型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机器学习模型</a:t>
            </a:r>
            <a:endParaRPr lang="en-US" altLang="zh-CN" dirty="0" smtClean="0"/>
          </a:p>
          <a:p>
            <a:r>
              <a:rPr lang="zh-CN" altLang="en-US" dirty="0" smtClean="0"/>
              <a:t>缺点：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</a:t>
            </a:r>
          </a:p>
          <a:p>
            <a:r>
              <a:rPr lang="zh-CN" altLang="en-US" dirty="0" smtClean="0"/>
              <a:t>现有算法不能解决数据的挑战，引出我们的算法模型</a:t>
            </a:r>
            <a:endParaRPr lang="en-US" altLang="zh-CN" dirty="0" smtClean="0"/>
          </a:p>
          <a:p>
            <a:r>
              <a:rPr lang="en-US" altLang="zh-CN" dirty="0" smtClean="0"/>
              <a:t>Ml</a:t>
            </a:r>
            <a:r>
              <a:rPr lang="zh-CN" altLang="en-US" dirty="0" smtClean="0"/>
              <a:t>全称 </a:t>
            </a:r>
            <a:r>
              <a:rPr lang="en-US" altLang="zh-CN" dirty="0" smtClean="0"/>
              <a:t>and performance</a:t>
            </a:r>
          </a:p>
          <a:p>
            <a:r>
              <a:rPr lang="zh-CN" altLang="en-US" dirty="0" smtClean="0"/>
              <a:t>从左到右擦除</a:t>
            </a:r>
            <a:endParaRPr lang="en-US" altLang="zh-CN" dirty="0" smtClean="0"/>
          </a:p>
          <a:p>
            <a:r>
              <a:rPr lang="zh-CN" altLang="en-US" dirty="0" smtClean="0"/>
              <a:t>不遮挡往下拉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318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红框开始蓝色框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轮子框出来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8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排列水平居中</a:t>
            </a:r>
            <a:endParaRPr lang="en-US" altLang="zh-CN" dirty="0" smtClean="0"/>
          </a:p>
          <a:p>
            <a:r>
              <a:rPr lang="zh-CN" altLang="en-US" dirty="0" smtClean="0"/>
              <a:t>输入输出 外面加虚线框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50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Self-attention </a:t>
            </a:r>
            <a:r>
              <a:rPr lang="zh-CN" altLang="en-US" dirty="0" smtClean="0"/>
              <a:t>加红色轮子</a:t>
            </a:r>
            <a:endParaRPr lang="en-US" altLang="zh-CN" dirty="0" smtClean="0"/>
          </a:p>
          <a:p>
            <a:r>
              <a:rPr lang="zh-CN" altLang="en-US" dirty="0" smtClean="0"/>
              <a:t>颜色统一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41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虚线框：第三个 磅数</a:t>
            </a:r>
            <a:r>
              <a:rPr lang="en-US" altLang="zh-CN" dirty="0" smtClean="0"/>
              <a:t>1.5</a:t>
            </a:r>
          </a:p>
          <a:p>
            <a:r>
              <a:rPr lang="zh-CN" altLang="en-US" dirty="0" smtClean="0"/>
              <a:t>实现 </a:t>
            </a:r>
            <a:r>
              <a:rPr lang="en-US" altLang="zh-CN" dirty="0" smtClean="0"/>
              <a:t>2.25 1.25</a:t>
            </a:r>
            <a:r>
              <a:rPr lang="zh-CN" altLang="en-US" dirty="0" smtClean="0"/>
              <a:t>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08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zh-CN" altLang="en-US" dirty="0" smtClean="0"/>
              <a:t>降为到</a:t>
            </a:r>
            <a:r>
              <a:rPr lang="en-US" altLang="zh-CN" dirty="0" smtClean="0"/>
              <a:t>27</a:t>
            </a:r>
          </a:p>
          <a:p>
            <a:r>
              <a:rPr lang="zh-CN" altLang="en-US" dirty="0" smtClean="0"/>
              <a:t>数据数目（数据增强后）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267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E181-C682-4B43-BC8A-0F31A54B07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3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E2ACB-7FE6-4CEA-890D-F8CAC0DB4995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D06D-CAB9-4E20-904E-CF4039875B6E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999A4-215E-4C8F-82D9-D517CA5E40D3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7F91-75B2-48FB-9356-EF83343CAA2D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72E8-1225-4A9E-97E7-DFB5A3264E5E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8B18-52B2-4CEA-88FB-49814023A020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F1665-47F6-42F6-98B4-839144EA9ECA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14CD-40A3-4658-8675-3EFDC4D17BC7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CDD2-E0C6-414A-AA68-5B90A77827EB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F98FE-E976-467F-BA02-A879CA9E78CA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2A36-57D0-4B51-853F-05246DC79589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BCA58-79BD-40E0-BEA2-7F80A557A667}" type="datetime1">
              <a:rPr lang="zh-CN" altLang="en-US" smtClean="0"/>
              <a:t>2021.07.21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16366-6579-4B37-8907-0B4D8AAFE7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pc\AppData\Local\Temp\wps\INetCache\f04067a039312a294bc6d58da34d15a4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file:///C:\Users\&#32534;&#31243;&#20154;\AppData\Local\Temp\wps\INetCache\b071f16231d7b8015f1cfed7d43f6bc9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5.jpeg"/><Relationship Id="rId4" Type="http://schemas.openxmlformats.org/officeDocument/2006/relationships/image" Target="../media/image41.png"/><Relationship Id="rId9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8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file:///C:\Users\pc\AppData\Local\Temp\wps\INetCache\f04067a039312a294bc6d58da34d15a4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&#32534;&#31243;&#20154;\AppData\Local\Temp\wps\INetCache\b071f16231d7b8015f1cfed7d43f6bc9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&#32534;&#31243;&#20154;\AppData\Local\Temp\wps\INetCache\9384d21feb8ab5acc0ec0992c03be00d" TargetMode="External"/><Relationship Id="rId13" Type="http://schemas.openxmlformats.org/officeDocument/2006/relationships/image" Target="../media/image14.jpeg"/><Relationship Id="rId3" Type="http://schemas.openxmlformats.org/officeDocument/2006/relationships/image" Target="../media/image7.jpeg"/><Relationship Id="rId7" Type="http://schemas.openxmlformats.org/officeDocument/2006/relationships/image" Target="../media/image9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Users\&#32534;&#31243;&#20154;\AppData\Local\Temp\wps\INetCache\a6b91945118f0fdde2fb79c1c33bcf2a" TargetMode="External"/><Relationship Id="rId11" Type="http://schemas.openxmlformats.org/officeDocument/2006/relationships/image" Target="../media/image12.jpeg"/><Relationship Id="rId5" Type="http://schemas.openxmlformats.org/officeDocument/2006/relationships/image" Target="../media/image8.jpeg"/><Relationship Id="rId10" Type="http://schemas.openxmlformats.org/officeDocument/2006/relationships/image" Target="../media/image11.jpeg"/><Relationship Id="rId4" Type="http://schemas.openxmlformats.org/officeDocument/2006/relationships/image" Target="file:///C:\Users\&#32534;&#31243;&#20154;\AppData\Local\Temp\wps\INetCache\40db739f962064922cebe19c6591454f" TargetMode="External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file:///C:\Users\&#32534;&#31243;&#20154;\AppData\Local\Temp\wps\INetCache\4891c19abffa39326a34881ba8ac5f69" TargetMode="External"/><Relationship Id="rId4" Type="http://schemas.openxmlformats.org/officeDocument/2006/relationships/image" Target="../media/image16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654" y="-135"/>
            <a:ext cx="2996129" cy="1857600"/>
          </a:xfrm>
          <a:prstGeom prst="rect">
            <a:avLst/>
          </a:prstGeom>
        </p:spPr>
      </p:pic>
      <p:pic>
        <p:nvPicPr>
          <p:cNvPr id="32" name="图片 31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897671" y="0"/>
            <a:ext cx="2362200" cy="185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61" y="-135"/>
            <a:ext cx="3097410" cy="1857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641" y="-135"/>
            <a:ext cx="2584486" cy="1857600"/>
          </a:xfrm>
          <a:prstGeom prst="rect">
            <a:avLst/>
          </a:prstGeom>
        </p:spPr>
      </p:pic>
      <p:sp>
        <p:nvSpPr>
          <p:cNvPr id="18" name="标题 1"/>
          <p:cNvSpPr txBox="1"/>
          <p:nvPr/>
        </p:nvSpPr>
        <p:spPr>
          <a:xfrm>
            <a:off x="156882" y="2219457"/>
            <a:ext cx="11703424" cy="15741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 Based Multi-model Fusion for Corporate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Risk Assessment 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87615" y="4189174"/>
            <a:ext cx="6842125" cy="159385"/>
            <a:chOff x="-504769" y="4290275"/>
            <a:chExt cx="4757850" cy="152672"/>
          </a:xfrm>
        </p:grpSpPr>
        <p:sp>
          <p:nvSpPr>
            <p:cNvPr id="24" name="矩形 23"/>
            <p:cNvSpPr/>
            <p:nvPr/>
          </p:nvSpPr>
          <p:spPr>
            <a:xfrm>
              <a:off x="-504769" y="4362327"/>
              <a:ext cx="4400008" cy="8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46927" y="4290275"/>
              <a:ext cx="4400008" cy="80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126236" y="4743515"/>
            <a:ext cx="394970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Team: Fintech-UESTCElite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93241" y="5621198"/>
            <a:ext cx="3782695" cy="504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Jul 23, 2021</a:t>
            </a:r>
            <a:endParaRPr lang="zh-CN" altLang="en-US" sz="2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605544" y="5151454"/>
            <a:ext cx="7507954" cy="504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University of Electronic Science and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echnology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 China</a:t>
            </a:r>
            <a:endParaRPr lang="zh-CN" altLang="en-US" sz="2000" dirty="0"/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>
          <a:blip r:embed="rId7" r:link="rId8"/>
          <a:srcRect l="7545" t="14583" r="10447" b="6555"/>
          <a:stretch>
            <a:fillRect/>
          </a:stretch>
        </p:blipFill>
        <p:spPr>
          <a:xfrm>
            <a:off x="8905112" y="6064275"/>
            <a:ext cx="3126105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871" y="-135"/>
            <a:ext cx="2800401" cy="18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105276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2.3 </a:t>
            </a:r>
            <a:r>
              <a:rPr lang="en-US" altLang="zh-CN" sz="3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Innovation </a:t>
            </a:r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2: Self-attention-Based Deep Classifier</a:t>
            </a:r>
            <a:endParaRPr lang="en-US" altLang="zh-CN" sz="3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732" y="2107390"/>
            <a:ext cx="281940" cy="982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732" y="3332790"/>
            <a:ext cx="312420" cy="95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307" y="4626435"/>
            <a:ext cx="236220" cy="9296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69717" y="3268170"/>
            <a:ext cx="274320" cy="805815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132" y="3324050"/>
            <a:ext cx="1608455" cy="89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277" y="2232485"/>
            <a:ext cx="1266825" cy="70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1880752" y="1674320"/>
            <a:ext cx="1392555" cy="36830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MLP/CNN</a:t>
            </a:r>
          </a:p>
        </p:txBody>
      </p:sp>
      <p:cxnSp>
        <p:nvCxnSpPr>
          <p:cNvPr id="13" name="直接箭头连接符 12"/>
          <p:cNvCxnSpPr>
            <a:stCxn id="40" idx="3"/>
            <a:endCxn id="6" idx="1"/>
          </p:cNvCxnSpPr>
          <p:nvPr/>
        </p:nvCxnSpPr>
        <p:spPr>
          <a:xfrm>
            <a:off x="3303152" y="2593800"/>
            <a:ext cx="396000" cy="5080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296167" y="5079825"/>
            <a:ext cx="396000" cy="1905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252985" y="1730822"/>
            <a:ext cx="1139655" cy="38096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249042" y="3891740"/>
            <a:ext cx="914400" cy="30670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Concat</a:t>
            </a:r>
            <a:endParaRPr lang="zh-CN" altLang="en-US" sz="1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87467" y="3906980"/>
            <a:ext cx="939800" cy="30670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endParaRPr lang="zh-CN" altLang="en-US" sz="1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肘形连接符 22"/>
          <p:cNvCxnSpPr>
            <a:stCxn id="36" idx="3"/>
            <a:endCxn id="44" idx="1"/>
          </p:cNvCxnSpPr>
          <p:nvPr/>
        </p:nvCxnSpPr>
        <p:spPr>
          <a:xfrm>
            <a:off x="1151137" y="3809040"/>
            <a:ext cx="798195" cy="1280310"/>
          </a:xfrm>
          <a:prstGeom prst="bentConnector3">
            <a:avLst>
              <a:gd name="adj1" fmla="val 50000"/>
            </a:avLst>
          </a:prstGeom>
          <a:ln w="28575">
            <a:solidFill>
              <a:srgbClr val="2E75B6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36" idx="3"/>
            <a:endCxn id="40" idx="1"/>
          </p:cNvCxnSpPr>
          <p:nvPr/>
        </p:nvCxnSpPr>
        <p:spPr>
          <a:xfrm flipV="1">
            <a:off x="1151137" y="2593800"/>
            <a:ext cx="805180" cy="1215240"/>
          </a:xfrm>
          <a:prstGeom prst="bentConnector3">
            <a:avLst>
              <a:gd name="adj1" fmla="val 50000"/>
            </a:avLst>
          </a:prstGeom>
          <a:ln w="28575">
            <a:solidFill>
              <a:srgbClr val="2E75B6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0766942" y="2977340"/>
                <a:ext cx="842010" cy="16776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𝟎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𝟎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  <m:t>𝟎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  <m:t>.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微软雅黑" panose="020B0503020204020204" pitchFamily="34" charset="-122"/>
                                          <a:cs typeface="Cambria Math" panose="02040503050406030204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2400" b="1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charset="0"/>
                                                <a:ea typeface="微软雅黑" panose="020B0503020204020204" pitchFamily="34" charset="-122"/>
                                                <a:cs typeface="Cambria Math" panose="02040503050406030204" charset="0"/>
                                              </a:rPr>
                                              <m:t>𝟎</m:t>
                                            </m:r>
                                            <m:r>
                                              <a:rPr lang="en-US" altLang="zh-CN" sz="2400" b="1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charset="0"/>
                                                <a:ea typeface="微软雅黑" panose="020B0503020204020204" pitchFamily="34" charset="-122"/>
                                                <a:cs typeface="Cambria Math" panose="02040503050406030204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CN" sz="2400" b="1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charset="0"/>
                                                <a:ea typeface="微软雅黑" panose="020B0503020204020204" pitchFamily="34" charset="-122"/>
                                                <a:cs typeface="Cambria Math" panose="02040503050406030204" charset="0"/>
                                              </a:rPr>
                                              <m:t>𝟐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400" b="1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charset="0"/>
                                                <a:ea typeface="微软雅黑" panose="020B0503020204020204" pitchFamily="34" charset="-122"/>
                                                <a:cs typeface="Cambria Math" panose="02040503050406030204" charset="0"/>
                                              </a:rPr>
                                              <m:t>𝟎</m:t>
                                            </m:r>
                                            <m:r>
                                              <a:rPr lang="en-US" altLang="zh-CN" sz="2400" b="1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charset="0"/>
                                                <a:ea typeface="微软雅黑" panose="020B0503020204020204" pitchFamily="34" charset="-122"/>
                                                <a:cs typeface="Cambria Math" panose="02040503050406030204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CN" sz="2400" b="1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charset="0"/>
                                                <a:ea typeface="微软雅黑" panose="020B0503020204020204" pitchFamily="34" charset="-122"/>
                                                <a:cs typeface="Cambria Math" panose="02040503050406030204" charset="0"/>
                                              </a:rPr>
                                              <m:t>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b="1" i="1">
                          <a:solidFill>
                            <a:srgbClr val="002060"/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 altLang="zh-CN" sz="2400" i="1" dirty="0">
                  <a:solidFill>
                    <a:srgbClr val="002060"/>
                  </a:solidFill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942" y="2977340"/>
                <a:ext cx="842010" cy="16776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肘形连接符 25"/>
          <p:cNvCxnSpPr>
            <a:endCxn id="33" idx="1"/>
          </p:cNvCxnSpPr>
          <p:nvPr/>
        </p:nvCxnSpPr>
        <p:spPr>
          <a:xfrm>
            <a:off x="3871477" y="2585545"/>
            <a:ext cx="761365" cy="1221740"/>
          </a:xfrm>
          <a:prstGeom prst="bentConnector3">
            <a:avLst>
              <a:gd name="adj1" fmla="val 50042"/>
            </a:avLst>
          </a:prstGeom>
          <a:ln w="28575">
            <a:solidFill>
              <a:srgbClr val="2E75B6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endCxn id="33" idx="1"/>
          </p:cNvCxnSpPr>
          <p:nvPr/>
        </p:nvCxnSpPr>
        <p:spPr>
          <a:xfrm flipV="1">
            <a:off x="3875922" y="3807285"/>
            <a:ext cx="756920" cy="1282065"/>
          </a:xfrm>
          <a:prstGeom prst="bentConnector3">
            <a:avLst>
              <a:gd name="adj1" fmla="val 50000"/>
            </a:avLst>
          </a:prstGeom>
          <a:ln w="28575">
            <a:solidFill>
              <a:srgbClr val="2E75B6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33" idx="3"/>
            <a:endCxn id="38" idx="1"/>
          </p:cNvCxnSpPr>
          <p:nvPr/>
        </p:nvCxnSpPr>
        <p:spPr>
          <a:xfrm flipV="1">
            <a:off x="7195702" y="3806650"/>
            <a:ext cx="1027430" cy="318"/>
          </a:xfrm>
          <a:prstGeom prst="bentConnector3">
            <a:avLst>
              <a:gd name="adj1" fmla="val 50000"/>
            </a:avLst>
          </a:prstGeom>
          <a:ln w="28575">
            <a:solidFill>
              <a:srgbClr val="2E75B6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>
          <a:xfrm>
            <a:off x="9827777" y="3813000"/>
            <a:ext cx="1080000" cy="3175"/>
          </a:xfrm>
          <a:prstGeom prst="bentConnector2">
            <a:avLst/>
          </a:prstGeom>
          <a:ln w="28575">
            <a:solidFill>
              <a:srgbClr val="2E75B6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3887607" y="3807920"/>
            <a:ext cx="792000" cy="1120"/>
          </a:xfrm>
          <a:prstGeom prst="line">
            <a:avLst/>
          </a:prstGeom>
          <a:ln w="28575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98320" y="2509332"/>
            <a:ext cx="1139655" cy="36830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Fusion</a:t>
            </a:r>
          </a:p>
        </p:txBody>
      </p:sp>
      <p:pic>
        <p:nvPicPr>
          <p:cNvPr id="32" name="Picture 11" descr="https://gimg2.baidu.com/image_search/src=http%3A%2F%2Fimg-blog.csdnimg.cn%2Fimg_convert%2F4e14a33c2637c418c821e0fda4b1d4fb.png&amp;refer=http%3A%2F%2Fimg-blog.csdnimg.cn&amp;app=2002&amp;size=f9999,10000&amp;q=a80&amp;n=0&amp;g=0n&amp;fmt=jpeg?sec=1629268482&amp;t=13a7152987f51daefaf3d57100eb1fa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8"/>
          <a:stretch>
            <a:fillRect/>
          </a:stretch>
        </p:blipFill>
        <p:spPr bwMode="auto">
          <a:xfrm>
            <a:off x="4645542" y="3119580"/>
            <a:ext cx="248539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4632842" y="3014170"/>
            <a:ext cx="2562860" cy="1585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Self-attention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4" name="Picture 8" descr="https://img1.baidu.com/it/u=698156944,2922228531&amp;fm=26&amp;fmt=auto&amp;gp=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>
            <a:fillRect/>
          </a:stretch>
        </p:blipFill>
        <p:spPr bwMode="auto">
          <a:xfrm>
            <a:off x="9940807" y="3118945"/>
            <a:ext cx="832485" cy="6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10622160" y="4698812"/>
            <a:ext cx="1139655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 Risk 4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31742"/>
              </p:ext>
            </p:extLst>
          </p:nvPr>
        </p:nvGraphicFramePr>
        <p:xfrm>
          <a:off x="942857" y="3275640"/>
          <a:ext cx="2082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26">
                <a:tc>
                  <a:txBody>
                    <a:bodyPr/>
                    <a:lstStyle/>
                    <a:p>
                      <a:endParaRPr lang="zh-CN" altLang="en-US" sz="800" dirty="0">
                        <a:noFill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526">
                <a:tc>
                  <a:txBody>
                    <a:bodyPr/>
                    <a:lstStyle/>
                    <a:p>
                      <a:endParaRPr lang="zh-CN" altLang="en-US" sz="800" dirty="0">
                        <a:noFill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endParaRPr lang="zh-CN" altLang="en-US" sz="800" dirty="0">
                        <a:noFill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526">
                <a:tc>
                  <a:txBody>
                    <a:bodyPr/>
                    <a:lstStyle/>
                    <a:p>
                      <a:endParaRPr lang="zh-CN" altLang="en-US" sz="800" dirty="0">
                        <a:noFill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endParaRPr lang="zh-CN" altLang="en-US" sz="800" dirty="0">
                        <a:noFill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378975" y="4444177"/>
            <a:ext cx="1139655" cy="6451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</a:t>
            </a:r>
            <a:r>
              <a:rPr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223132" y="3207210"/>
            <a:ext cx="1604645" cy="1198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  <a:p>
            <a:endParaRPr lang="zh-CN" altLang="en-US" dirty="0">
              <a:solidFill>
                <a:srgbClr val="002060"/>
              </a:solidFill>
            </a:endParaRPr>
          </a:p>
          <a:p>
            <a:endParaRPr lang="zh-CN" altLang="en-US" dirty="0">
              <a:solidFill>
                <a:srgbClr val="002060"/>
              </a:solidFill>
            </a:endParaRPr>
          </a:p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84447" y="2838910"/>
            <a:ext cx="70083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MLP</a:t>
            </a:r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56317" y="2111835"/>
            <a:ext cx="1346835" cy="963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cxnSp>
        <p:nvCxnSpPr>
          <p:cNvPr id="15" name="直接箭头连接符 14"/>
          <p:cNvCxnSpPr>
            <a:stCxn id="42" idx="3"/>
            <a:endCxn id="7" idx="1"/>
          </p:cNvCxnSpPr>
          <p:nvPr/>
        </p:nvCxnSpPr>
        <p:spPr>
          <a:xfrm>
            <a:off x="3306962" y="3803660"/>
            <a:ext cx="396000" cy="785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36" idx="3"/>
            <a:endCxn id="42" idx="1"/>
          </p:cNvCxnSpPr>
          <p:nvPr/>
        </p:nvCxnSpPr>
        <p:spPr>
          <a:xfrm flipV="1">
            <a:off x="1151137" y="3803660"/>
            <a:ext cx="808990" cy="785"/>
          </a:xfrm>
          <a:prstGeom prst="bentConnector3">
            <a:avLst>
              <a:gd name="adj1" fmla="val 50000"/>
            </a:avLst>
          </a:prstGeom>
          <a:ln w="28575">
            <a:solidFill>
              <a:srgbClr val="2E75B6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162" y="3415075"/>
            <a:ext cx="1266825" cy="70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矩形 41"/>
          <p:cNvSpPr/>
          <p:nvPr/>
        </p:nvSpPr>
        <p:spPr>
          <a:xfrm>
            <a:off x="1960127" y="3321695"/>
            <a:ext cx="1346835" cy="963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37" y="4725495"/>
            <a:ext cx="1266825" cy="70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矩形 43"/>
          <p:cNvSpPr/>
          <p:nvPr/>
        </p:nvSpPr>
        <p:spPr>
          <a:xfrm>
            <a:off x="1949332" y="4607385"/>
            <a:ext cx="1346835" cy="963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35382" y="3015122"/>
            <a:ext cx="2562860" cy="15855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845195" y="4316032"/>
            <a:ext cx="722972" cy="3358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83215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2.4 </a:t>
            </a:r>
            <a:r>
              <a:rPr lang="en-US" altLang="zh-CN" sz="3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Innovation </a:t>
            </a:r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3: Hyper Knowledge Graph</a:t>
            </a:r>
            <a:endParaRPr lang="en-US" altLang="zh-CN" sz="3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58183" y="960832"/>
            <a:ext cx="3830108" cy="5703683"/>
            <a:chOff x="1558183" y="979385"/>
            <a:chExt cx="3830108" cy="5703683"/>
          </a:xfrm>
        </p:grpSpPr>
        <p:sp>
          <p:nvSpPr>
            <p:cNvPr id="41" name="矩形 40"/>
            <p:cNvSpPr/>
            <p:nvPr/>
          </p:nvSpPr>
          <p:spPr>
            <a:xfrm>
              <a:off x="2251730" y="3001462"/>
              <a:ext cx="2611652" cy="308723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Entity Alignment</a:t>
              </a:r>
              <a:endPara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949453" y="2898518"/>
              <a:ext cx="3114296" cy="1252903"/>
            </a:xfrm>
            <a:prstGeom prst="rect">
              <a:avLst/>
            </a:prstGeom>
            <a:noFill/>
            <a:ln w="28575">
              <a:solidFill>
                <a:srgbClr val="2E75B6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238980" y="3418213"/>
              <a:ext cx="2611652" cy="308723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Entity Disambiguation</a:t>
              </a:r>
              <a:endPara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947976" y="4514256"/>
              <a:ext cx="3114296" cy="17064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E75B6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251730" y="5473077"/>
              <a:ext cx="2611652" cy="308723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Named Entity  Recognition</a:t>
              </a:r>
              <a:endPara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947976" y="1232883"/>
              <a:ext cx="3114295" cy="12855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E75B6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558183" y="979385"/>
              <a:ext cx="3830108" cy="57036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cxnSp>
          <p:nvCxnSpPr>
            <p:cNvPr id="11" name="直接箭头连接符 10"/>
            <p:cNvCxnSpPr>
              <a:stCxn id="32" idx="0"/>
              <a:endCxn id="29" idx="2"/>
            </p:cNvCxnSpPr>
            <p:nvPr/>
          </p:nvCxnSpPr>
          <p:spPr>
            <a:xfrm flipV="1">
              <a:off x="3505124" y="4151421"/>
              <a:ext cx="1477" cy="362835"/>
            </a:xfrm>
            <a:prstGeom prst="straightConnector1">
              <a:avLst/>
            </a:prstGeom>
            <a:ln w="28575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29" idx="0"/>
              <a:endCxn id="26" idx="2"/>
            </p:cNvCxnSpPr>
            <p:nvPr/>
          </p:nvCxnSpPr>
          <p:spPr>
            <a:xfrm flipH="1" flipV="1">
              <a:off x="3505124" y="2518475"/>
              <a:ext cx="1477" cy="380043"/>
            </a:xfrm>
            <a:prstGeom prst="straightConnector1">
              <a:avLst/>
            </a:prstGeom>
            <a:ln w="28575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01"/>
            <p:cNvSpPr txBox="1"/>
            <p:nvPr/>
          </p:nvSpPr>
          <p:spPr>
            <a:xfrm>
              <a:off x="2320565" y="2130349"/>
              <a:ext cx="25428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Knowledge Processing</a:t>
              </a:r>
              <a:endPara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03"/>
            <p:cNvSpPr txBox="1"/>
            <p:nvPr/>
          </p:nvSpPr>
          <p:spPr>
            <a:xfrm>
              <a:off x="2417629" y="3726936"/>
              <a:ext cx="217794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Knowledge Fusion</a:t>
              </a:r>
              <a:endPara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07"/>
            <p:cNvSpPr txBox="1"/>
            <p:nvPr/>
          </p:nvSpPr>
          <p:spPr>
            <a:xfrm>
              <a:off x="2296156" y="5815675"/>
              <a:ext cx="243604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Knowledge Extraction</a:t>
              </a:r>
              <a:endPara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109"/>
            <p:cNvSpPr txBox="1"/>
            <p:nvPr/>
          </p:nvSpPr>
          <p:spPr>
            <a:xfrm>
              <a:off x="1770075" y="6266310"/>
              <a:ext cx="347305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Knowledge Graph Construction</a:t>
              </a:r>
              <a:endPara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251730" y="5060819"/>
              <a:ext cx="2611652" cy="308723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Relation Extraction</a:t>
              </a:r>
              <a:endPara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51730" y="4618365"/>
              <a:ext cx="2611652" cy="339595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Attribute Extraction</a:t>
              </a:r>
              <a:endPara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251730" y="1784828"/>
              <a:ext cx="2611652" cy="308723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Ontology Construction</a:t>
              </a:r>
              <a:endPara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238980" y="1363797"/>
              <a:ext cx="2611652" cy="308723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Quality Evaluation</a:t>
              </a:r>
              <a:endPara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75" name="上箭头 3074"/>
          <p:cNvSpPr/>
          <p:nvPr/>
        </p:nvSpPr>
        <p:spPr>
          <a:xfrm rot="5400000">
            <a:off x="5896727" y="3587683"/>
            <a:ext cx="506994" cy="449980"/>
          </a:xfrm>
          <a:prstGeom prst="upArrow">
            <a:avLst/>
          </a:prstGeom>
          <a:solidFill>
            <a:srgbClr val="5B9B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076" name="对象 30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461983"/>
              </p:ext>
            </p:extLst>
          </p:nvPr>
        </p:nvGraphicFramePr>
        <p:xfrm>
          <a:off x="6536622" y="935044"/>
          <a:ext cx="4885140" cy="5755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" name="Visio" r:id="rId4" imgW="12001181" imgH="14142546" progId="Visio.Drawing.15">
                  <p:embed/>
                </p:oleObj>
              </mc:Choice>
              <mc:Fallback>
                <p:oleObj name="Visio" r:id="rId4" imgW="12001181" imgH="1414254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6622" y="935044"/>
                        <a:ext cx="4885140" cy="5755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5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33697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2.5 Performance</a:t>
            </a:r>
            <a:endParaRPr lang="en-US" altLang="zh-CN" sz="3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124998" y="6130484"/>
            <a:ext cx="9942004" cy="5847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High Performance - 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Precision: 0.80, Recall: 0.97, F1-score: 0.82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0698" y="2874342"/>
            <a:ext cx="3569646" cy="3090649"/>
            <a:chOff x="510698" y="2874342"/>
            <a:chExt cx="3569646" cy="3090649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" t="6091" r="6549"/>
            <a:stretch/>
          </p:blipFill>
          <p:spPr>
            <a:xfrm>
              <a:off x="510698" y="2874342"/>
              <a:ext cx="3569646" cy="275164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481302" y="5595659"/>
              <a:ext cx="1629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LR-</a:t>
              </a:r>
              <a:r>
                <a:rPr lang="en-US" altLang="zh-CN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</a:t>
              </a:r>
              <a:r>
                <a:rPr lang="en-US" altLang="zh-CN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recision</a:t>
              </a:r>
              <a:endPara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070" y="973151"/>
            <a:ext cx="11420602" cy="1628089"/>
            <a:chOff x="329070" y="973151"/>
            <a:chExt cx="11420602" cy="1628089"/>
          </a:xfrm>
        </p:grpSpPr>
        <p:grpSp>
          <p:nvGrpSpPr>
            <p:cNvPr id="57" name="组合 56"/>
            <p:cNvGrpSpPr/>
            <p:nvPr/>
          </p:nvGrpSpPr>
          <p:grpSpPr>
            <a:xfrm>
              <a:off x="7782560" y="1054467"/>
              <a:ext cx="3967112" cy="1465457"/>
              <a:chOff x="7782560" y="1158017"/>
              <a:chExt cx="3967112" cy="1465457"/>
            </a:xfrm>
          </p:grpSpPr>
          <p:sp>
            <p:nvSpPr>
              <p:cNvPr id="77" name="圆角矩形 76"/>
              <p:cNvSpPr/>
              <p:nvPr/>
            </p:nvSpPr>
            <p:spPr>
              <a:xfrm>
                <a:off x="7782560" y="1561780"/>
                <a:ext cx="1664007" cy="638512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Configuration</a:t>
                </a:r>
                <a:endParaRPr lang="zh-CN" altLang="en-US" b="1" dirty="0">
                  <a:solidFill>
                    <a:srgbClr val="00206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8" name="流程图: 可选过程 77"/>
              <p:cNvSpPr/>
              <p:nvPr/>
            </p:nvSpPr>
            <p:spPr>
              <a:xfrm>
                <a:off x="9984994" y="1158017"/>
                <a:ext cx="1764042" cy="563391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b="1" dirty="0" smtClean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Ubuntu 18.04</a:t>
                </a:r>
                <a:endParaRPr lang="en-US" altLang="zh-CN" sz="1600" b="1" dirty="0">
                  <a:solidFill>
                    <a:srgbClr val="00206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79" name="流程图: 可选过程 78"/>
              <p:cNvSpPr/>
              <p:nvPr/>
            </p:nvSpPr>
            <p:spPr>
              <a:xfrm>
                <a:off x="9984994" y="2062451"/>
                <a:ext cx="1764678" cy="561023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Python </a:t>
                </a:r>
                <a:r>
                  <a:rPr lang="en-US" altLang="zh-CN" sz="1600" b="1" dirty="0" smtClean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3.6.9</a:t>
                </a:r>
              </a:p>
              <a:p>
                <a:pPr algn="ctr"/>
                <a:r>
                  <a:rPr lang="en-US" altLang="zh-CN" sz="1600" b="1" dirty="0" err="1" smtClean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Pytorch</a:t>
                </a:r>
                <a:r>
                  <a:rPr lang="en-US" altLang="zh-CN" sz="1600" b="1" dirty="0" smtClean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1.7.1</a:t>
                </a:r>
              </a:p>
            </p:txBody>
          </p:sp>
          <p:cxnSp>
            <p:nvCxnSpPr>
              <p:cNvPr id="80" name="肘形连接符 79"/>
              <p:cNvCxnSpPr>
                <a:stCxn id="77" idx="3"/>
                <a:endCxn id="78" idx="1"/>
              </p:cNvCxnSpPr>
              <p:nvPr/>
            </p:nvCxnSpPr>
            <p:spPr>
              <a:xfrm flipV="1">
                <a:off x="9446567" y="1439713"/>
                <a:ext cx="538427" cy="4413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2E75B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肘形连接符 80"/>
              <p:cNvCxnSpPr>
                <a:stCxn id="77" idx="3"/>
                <a:endCxn id="79" idx="1"/>
              </p:cNvCxnSpPr>
              <p:nvPr/>
            </p:nvCxnSpPr>
            <p:spPr>
              <a:xfrm>
                <a:off x="9446567" y="1881036"/>
                <a:ext cx="538427" cy="46192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2E75B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/>
            <p:cNvGrpSpPr/>
            <p:nvPr/>
          </p:nvGrpSpPr>
          <p:grpSpPr>
            <a:xfrm>
              <a:off x="4080344" y="973151"/>
              <a:ext cx="3383323" cy="1628089"/>
              <a:chOff x="4080344" y="920363"/>
              <a:chExt cx="3383323" cy="1628089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4080344" y="1416994"/>
                <a:ext cx="1067177" cy="638511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Data Flow</a:t>
                </a:r>
                <a:endParaRPr lang="zh-CN" altLang="en-US" b="1" dirty="0">
                  <a:solidFill>
                    <a:srgbClr val="00206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5147521" y="920363"/>
                <a:ext cx="2316146" cy="1628089"/>
                <a:chOff x="5147521" y="920363"/>
                <a:chExt cx="2316146" cy="1628089"/>
              </a:xfrm>
            </p:grpSpPr>
            <p:sp>
              <p:nvSpPr>
                <p:cNvPr id="33" name="流程图: 可选过程 32"/>
                <p:cNvSpPr/>
                <p:nvPr/>
              </p:nvSpPr>
              <p:spPr>
                <a:xfrm>
                  <a:off x="5698989" y="920363"/>
                  <a:ext cx="1764042" cy="486000"/>
                </a:xfrm>
                <a:prstGeom prst="flowChartAlternateProcess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600" b="1" dirty="0" smtClean="0">
                      <a:solidFill>
                        <a:srgbClr val="002060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Input</a:t>
                  </a:r>
                  <a:endParaRPr lang="en-US" altLang="zh-CN" sz="1600" b="1" dirty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algn="ctr"/>
                  <a:r>
                    <a:rPr lang="en-US" altLang="zh-CN" sz="1600" b="1" dirty="0" smtClean="0">
                      <a:solidFill>
                        <a:srgbClr val="002060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137 Attributes</a:t>
                  </a:r>
                  <a:endParaRPr lang="en-US" altLang="zh-CN" sz="1600" b="1" dirty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  <p:sp>
              <p:nvSpPr>
                <p:cNvPr id="34" name="流程图: 可选过程 33"/>
                <p:cNvSpPr/>
                <p:nvPr/>
              </p:nvSpPr>
              <p:spPr>
                <a:xfrm>
                  <a:off x="5698989" y="2062452"/>
                  <a:ext cx="1764678" cy="486000"/>
                </a:xfrm>
                <a:prstGeom prst="flowChartAlternateProcess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600" b="1" dirty="0" smtClean="0">
                      <a:solidFill>
                        <a:srgbClr val="002060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Output</a:t>
                  </a:r>
                  <a:r>
                    <a:rPr lang="zh-CN" altLang="en-US" sz="1600" b="1" dirty="0" smtClean="0">
                      <a:solidFill>
                        <a:srgbClr val="002060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endParaRPr lang="en-US" altLang="zh-CN" sz="1600" b="1" dirty="0" smtClean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algn="ctr"/>
                  <a:r>
                    <a:rPr lang="en-US" altLang="zh-CN" sz="1600" b="1" dirty="0" smtClean="0">
                      <a:solidFill>
                        <a:srgbClr val="002060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5 </a:t>
                  </a:r>
                  <a:r>
                    <a:rPr lang="en-US" altLang="zh-CN" sz="1600" b="1" dirty="0">
                      <a:solidFill>
                        <a:srgbClr val="002060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Labels</a:t>
                  </a:r>
                  <a:endParaRPr lang="zh-CN" altLang="en-US" sz="1600" b="1" dirty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cxnSp>
              <p:nvCxnSpPr>
                <p:cNvPr id="35" name="肘形连接符 34"/>
                <p:cNvCxnSpPr>
                  <a:stCxn id="32" idx="3"/>
                  <a:endCxn id="33" idx="1"/>
                </p:cNvCxnSpPr>
                <p:nvPr/>
              </p:nvCxnSpPr>
              <p:spPr>
                <a:xfrm flipV="1">
                  <a:off x="5147521" y="1163363"/>
                  <a:ext cx="551468" cy="572887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2E75B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肘形连接符 35"/>
                <p:cNvCxnSpPr>
                  <a:stCxn id="32" idx="3"/>
                  <a:endCxn id="34" idx="1"/>
                </p:cNvCxnSpPr>
                <p:nvPr/>
              </p:nvCxnSpPr>
              <p:spPr>
                <a:xfrm>
                  <a:off x="5147521" y="1736250"/>
                  <a:ext cx="551468" cy="569202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2E75B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流程图: 可选过程 28"/>
                <p:cNvSpPr/>
                <p:nvPr/>
              </p:nvSpPr>
              <p:spPr>
                <a:xfrm>
                  <a:off x="5698989" y="1491407"/>
                  <a:ext cx="1764042" cy="486000"/>
                </a:xfrm>
                <a:prstGeom prst="flowChartAlternateProcess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600" b="1" dirty="0" smtClean="0">
                      <a:solidFill>
                        <a:srgbClr val="002060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Select</a:t>
                  </a:r>
                  <a:endParaRPr lang="en-US" altLang="zh-CN" sz="1600" b="1" dirty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algn="ctr"/>
                  <a:r>
                    <a:rPr lang="en-US" altLang="zh-CN" sz="1600" b="1" dirty="0" smtClean="0">
                      <a:solidFill>
                        <a:srgbClr val="002060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28 Attributes</a:t>
                  </a:r>
                  <a:endParaRPr lang="en-US" altLang="zh-CN" sz="1600" b="1" dirty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  <p:cxnSp>
              <p:nvCxnSpPr>
                <p:cNvPr id="30" name="肘形连接符 29"/>
                <p:cNvCxnSpPr>
                  <a:stCxn id="32" idx="3"/>
                  <a:endCxn id="29" idx="1"/>
                </p:cNvCxnSpPr>
                <p:nvPr/>
              </p:nvCxnSpPr>
              <p:spPr>
                <a:xfrm flipV="1">
                  <a:off x="5147521" y="1734407"/>
                  <a:ext cx="551468" cy="1843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2E75B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组合 51"/>
            <p:cNvGrpSpPr/>
            <p:nvPr/>
          </p:nvGrpSpPr>
          <p:grpSpPr>
            <a:xfrm>
              <a:off x="329070" y="977283"/>
              <a:ext cx="3481743" cy="1619825"/>
              <a:chOff x="329070" y="924057"/>
              <a:chExt cx="3481743" cy="1619825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329070" y="1423939"/>
                <a:ext cx="1017949" cy="638512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Dataset</a:t>
                </a:r>
                <a:endParaRPr lang="zh-CN" altLang="en-US" b="1" dirty="0">
                  <a:solidFill>
                    <a:srgbClr val="00206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5" name="流程图: 可选过程 24"/>
              <p:cNvSpPr/>
              <p:nvPr/>
            </p:nvSpPr>
            <p:spPr>
              <a:xfrm>
                <a:off x="1830813" y="924057"/>
                <a:ext cx="1980000" cy="486000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2085 Training Data</a:t>
                </a:r>
                <a:endParaRPr lang="en-US" altLang="zh-CN" sz="1600" b="1" dirty="0">
                  <a:solidFill>
                    <a:srgbClr val="00206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6" name="流程图: 可选过程 25"/>
              <p:cNvSpPr/>
              <p:nvPr/>
            </p:nvSpPr>
            <p:spPr>
              <a:xfrm>
                <a:off x="1830813" y="1500251"/>
                <a:ext cx="1980000" cy="486000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1392 Test Data</a:t>
                </a:r>
                <a:endParaRPr lang="zh-CN" altLang="en-US" sz="1600" b="1" dirty="0">
                  <a:solidFill>
                    <a:srgbClr val="00206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27" name="肘形连接符 26"/>
              <p:cNvCxnSpPr/>
              <p:nvPr/>
            </p:nvCxnSpPr>
            <p:spPr>
              <a:xfrm flipV="1">
                <a:off x="1341939" y="1167057"/>
                <a:ext cx="483794" cy="576138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2E75B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肘形连接符 27"/>
              <p:cNvCxnSpPr>
                <a:stCxn id="24" idx="3"/>
                <a:endCxn id="26" idx="1"/>
              </p:cNvCxnSpPr>
              <p:nvPr/>
            </p:nvCxnSpPr>
            <p:spPr>
              <a:xfrm>
                <a:off x="1347019" y="1743195"/>
                <a:ext cx="483794" cy="56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2E75B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流程图: 可选过程 39"/>
              <p:cNvSpPr/>
              <p:nvPr/>
            </p:nvSpPr>
            <p:spPr>
              <a:xfrm>
                <a:off x="1817466" y="2057882"/>
                <a:ext cx="1980000" cy="486000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b="1" dirty="0" smtClean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Data Augmentation</a:t>
                </a:r>
              </a:p>
              <a:p>
                <a:pPr algn="ctr"/>
                <a:r>
                  <a:rPr lang="en-US" altLang="zh-CN" sz="1600" b="1" dirty="0" smtClean="0">
                    <a:solidFill>
                      <a:srgbClr val="00206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700,000 items</a:t>
                </a:r>
                <a:endParaRPr lang="en-US" altLang="zh-CN" sz="1600" b="1" dirty="0">
                  <a:solidFill>
                    <a:srgbClr val="00206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42" name="肘形连接符 41"/>
              <p:cNvCxnSpPr>
                <a:stCxn id="24" idx="3"/>
                <a:endCxn id="40" idx="1"/>
              </p:cNvCxnSpPr>
              <p:nvPr/>
            </p:nvCxnSpPr>
            <p:spPr>
              <a:xfrm>
                <a:off x="1347019" y="1743195"/>
                <a:ext cx="470447" cy="55768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2E75B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/>
        </p:nvGrpSpPr>
        <p:grpSpPr>
          <a:xfrm>
            <a:off x="4080344" y="2885050"/>
            <a:ext cx="3615710" cy="3056257"/>
            <a:chOff x="4080344" y="2885050"/>
            <a:chExt cx="3615710" cy="3056257"/>
          </a:xfrm>
        </p:grpSpPr>
        <p:sp>
          <p:nvSpPr>
            <p:cNvPr id="19" name="矩形 18"/>
            <p:cNvSpPr/>
            <p:nvPr/>
          </p:nvSpPr>
          <p:spPr>
            <a:xfrm>
              <a:off x="5107643" y="5571975"/>
              <a:ext cx="15620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LR-F1-score</a:t>
              </a:r>
              <a:endPara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0" t="6332" r="4370" b="1273"/>
            <a:stretch/>
          </p:blipFill>
          <p:spPr>
            <a:xfrm>
              <a:off x="4080344" y="2885050"/>
              <a:ext cx="3615710" cy="273022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7649990" y="2996195"/>
            <a:ext cx="4201489" cy="2968796"/>
            <a:chOff x="7649990" y="2996195"/>
            <a:chExt cx="4201489" cy="2968796"/>
          </a:xfrm>
        </p:grpSpPr>
        <p:sp>
          <p:nvSpPr>
            <p:cNvPr id="20" name="矩形 19"/>
            <p:cNvSpPr/>
            <p:nvPr/>
          </p:nvSpPr>
          <p:spPr>
            <a:xfrm>
              <a:off x="8550576" y="5595659"/>
              <a:ext cx="24012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Model </a:t>
              </a:r>
              <a:r>
                <a:rPr lang="en-US" altLang="zh-CN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Comparison</a:t>
              </a:r>
              <a:endPara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9" t="8741" r="9450" b="6753"/>
            <a:stretch/>
          </p:blipFill>
          <p:spPr>
            <a:xfrm>
              <a:off x="7649990" y="2996195"/>
              <a:ext cx="4201489" cy="250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69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105015" y="1709420"/>
            <a:ext cx="7073900" cy="161290"/>
            <a:chOff x="-493830" y="4290275"/>
            <a:chExt cx="4746911" cy="161578"/>
          </a:xfrm>
        </p:grpSpPr>
        <p:sp>
          <p:nvSpPr>
            <p:cNvPr id="3" name="矩形 2"/>
            <p:cNvSpPr/>
            <p:nvPr/>
          </p:nvSpPr>
          <p:spPr>
            <a:xfrm>
              <a:off x="-493830" y="4371233"/>
              <a:ext cx="4400008" cy="80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46927" y="4290275"/>
              <a:ext cx="4400008" cy="8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101850" y="2921808"/>
            <a:ext cx="9344025" cy="8915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5200" b="1" dirty="0" smtClean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r>
              <a:rPr lang="en-US" altLang="zh-CN" sz="5200" b="1" dirty="0" smtClean="0"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5200" b="1" dirty="0"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System </a:t>
            </a:r>
            <a:r>
              <a:rPr lang="en-US" altLang="zh-CN" sz="52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Architecture</a:t>
            </a:r>
            <a:endParaRPr lang="zh-CN" altLang="en-US" sz="5200" b="1" dirty="0"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071245" y="5309870"/>
            <a:ext cx="6134100" cy="152400"/>
            <a:chOff x="-504769" y="4290275"/>
            <a:chExt cx="4757850" cy="152672"/>
          </a:xfrm>
        </p:grpSpPr>
        <p:sp>
          <p:nvSpPr>
            <p:cNvPr id="13" name="矩形 12"/>
            <p:cNvSpPr/>
            <p:nvPr/>
          </p:nvSpPr>
          <p:spPr>
            <a:xfrm>
              <a:off x="-504769" y="4362327"/>
              <a:ext cx="4400008" cy="80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146927" y="4290275"/>
              <a:ext cx="4400008" cy="8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22028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000" b="1" kern="100" dirty="0" smtClean="0">
                <a:solidFill>
                  <a:sysClr val="windowText" lastClr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Section 03</a:t>
            </a:r>
            <a:endParaRPr lang="en-US" altLang="zh-CN" sz="3000" b="1" kern="100" dirty="0">
              <a:solidFill>
                <a:sysClr val="windowText" lastClr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47732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.1 </a:t>
            </a:r>
            <a:r>
              <a:rPr lang="en-US" altLang="zh-CN" sz="3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System Deployment</a:t>
            </a:r>
          </a:p>
        </p:txBody>
      </p:sp>
      <p:sp>
        <p:nvSpPr>
          <p:cNvPr id="2" name="矩形 1"/>
          <p:cNvSpPr/>
          <p:nvPr/>
        </p:nvSpPr>
        <p:spPr>
          <a:xfrm>
            <a:off x="3026441" y="1242715"/>
            <a:ext cx="7690641" cy="858715"/>
          </a:xfrm>
          <a:prstGeom prst="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88098" y="1356283"/>
            <a:ext cx="1903318" cy="635977"/>
          </a:xfrm>
          <a:prstGeom prst="rect">
            <a:avLst/>
          </a:prstGeom>
          <a:solidFill>
            <a:srgbClr val="BDD7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Corporate </a:t>
            </a:r>
            <a:r>
              <a:rPr lang="en-US" altLang="zh-CN" sz="17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portrait</a:t>
            </a:r>
            <a:endParaRPr lang="zh-CN" altLang="en-US" sz="17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38580" y="1356282"/>
            <a:ext cx="1903318" cy="635977"/>
          </a:xfrm>
          <a:prstGeom prst="rect">
            <a:avLst/>
          </a:prstGeom>
          <a:solidFill>
            <a:srgbClr val="BDD7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Risk </a:t>
            </a:r>
            <a:r>
              <a:rPr lang="en-US" altLang="zh-CN" sz="17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Prediction</a:t>
            </a:r>
            <a:endParaRPr lang="zh-CN" altLang="en-US" sz="17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288716" y="1356283"/>
            <a:ext cx="1903318" cy="635977"/>
          </a:xfrm>
          <a:prstGeom prst="rect">
            <a:avLst/>
          </a:prstGeom>
          <a:solidFill>
            <a:srgbClr val="BDD7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Business </a:t>
            </a:r>
            <a:r>
              <a:rPr lang="en-US" altLang="zh-CN" sz="17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Analysis</a:t>
            </a:r>
            <a:endParaRPr lang="zh-CN" altLang="en-US" sz="17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196531" y="2452541"/>
            <a:ext cx="2350921" cy="2497543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rtlCol="0" anchor="t" anchorCtr="0"/>
          <a:lstStyle/>
          <a:p>
            <a:pPr algn="ctr"/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Attributes Selection</a:t>
            </a:r>
            <a:endParaRPr lang="zh-CN" altLang="en-US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304107" y="4281508"/>
            <a:ext cx="2135768" cy="519953"/>
          </a:xfrm>
          <a:prstGeom prst="rect">
            <a:avLst/>
          </a:prstGeom>
          <a:solidFill>
            <a:srgbClr val="C5E0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IV Judgement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77880" y="2456679"/>
            <a:ext cx="2350921" cy="249340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algn="ctr"/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Classification</a:t>
            </a:r>
            <a:endParaRPr lang="zh-CN" altLang="en-US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203671" y="2456678"/>
            <a:ext cx="2350921" cy="249340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Knowledge Graph</a:t>
            </a:r>
            <a:endParaRPr lang="zh-CN" altLang="en-US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785456" y="4281507"/>
            <a:ext cx="2135768" cy="519954"/>
          </a:xfrm>
          <a:prstGeom prst="rect">
            <a:avLst/>
          </a:prstGeom>
          <a:solidFill>
            <a:srgbClr val="C5E0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Evaluation</a:t>
            </a:r>
          </a:p>
          <a:p>
            <a:pPr algn="ctr"/>
            <a:r>
              <a:rPr lang="en-US" altLang="zh-CN" sz="16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Optimization</a:t>
            </a:r>
            <a:endParaRPr lang="en-US" altLang="zh-CN" sz="16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304107" y="2973124"/>
            <a:ext cx="2135768" cy="519953"/>
          </a:xfrm>
          <a:prstGeom prst="rect">
            <a:avLst/>
          </a:prstGeom>
          <a:solidFill>
            <a:srgbClr val="C5E0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Statistics Analysis</a:t>
            </a:r>
            <a:endParaRPr lang="zh-CN" altLang="en-US" sz="16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304107" y="3605542"/>
            <a:ext cx="2135768" cy="519953"/>
          </a:xfrm>
          <a:prstGeom prst="rect">
            <a:avLst/>
          </a:prstGeom>
          <a:solidFill>
            <a:srgbClr val="C5E0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Factor </a:t>
            </a:r>
            <a:r>
              <a:rPr lang="en-US" altLang="zh-CN" sz="16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Calculation </a:t>
            </a:r>
            <a:endParaRPr lang="zh-CN" altLang="en-US" sz="16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785456" y="2985600"/>
            <a:ext cx="2135768" cy="495000"/>
          </a:xfrm>
          <a:prstGeom prst="rect">
            <a:avLst/>
          </a:prstGeom>
          <a:solidFill>
            <a:srgbClr val="C5E0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Feature </a:t>
            </a:r>
            <a:r>
              <a:rPr lang="en-US" altLang="zh-CN" sz="16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Extraction</a:t>
            </a:r>
            <a:endParaRPr lang="en-US" altLang="zh-CN" sz="16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785456" y="3619056"/>
            <a:ext cx="2135768" cy="492924"/>
          </a:xfrm>
          <a:prstGeom prst="rect">
            <a:avLst/>
          </a:prstGeom>
          <a:solidFill>
            <a:srgbClr val="C5E0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Feature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Fusion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311247" y="4281508"/>
            <a:ext cx="2135768" cy="519953"/>
          </a:xfrm>
          <a:prstGeom prst="rect">
            <a:avLst/>
          </a:prstGeom>
          <a:solidFill>
            <a:srgbClr val="C5E0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Knowledge </a:t>
            </a:r>
            <a:r>
              <a:rPr lang="en-US" altLang="zh-CN" sz="16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Utilization </a:t>
            </a:r>
            <a:endParaRPr lang="zh-CN" altLang="en-US" sz="16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311247" y="2973124"/>
            <a:ext cx="2135768" cy="519953"/>
          </a:xfrm>
          <a:prstGeom prst="rect">
            <a:avLst/>
          </a:prstGeom>
          <a:solidFill>
            <a:srgbClr val="C5E0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Knowledge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Construction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311247" y="3605542"/>
            <a:ext cx="2135768" cy="519953"/>
          </a:xfrm>
          <a:prstGeom prst="rect">
            <a:avLst/>
          </a:prstGeom>
          <a:solidFill>
            <a:srgbClr val="C5E0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Knowledge </a:t>
            </a:r>
            <a:r>
              <a:rPr lang="en-US" altLang="zh-CN" sz="16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Representation</a:t>
            </a:r>
            <a:endParaRPr lang="zh-CN" altLang="en-US" sz="16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26441" y="5296090"/>
            <a:ext cx="7690641" cy="8587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129238" y="5410865"/>
            <a:ext cx="1692000" cy="629164"/>
          </a:xfrm>
          <a:prstGeom prst="rect">
            <a:avLst/>
          </a:prstGeom>
          <a:solidFill>
            <a:srgbClr val="BDD7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Data Cleaning</a:t>
            </a:r>
            <a:endParaRPr lang="zh-CN" altLang="en-US" sz="17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51125" y="5411702"/>
            <a:ext cx="1764000" cy="629164"/>
          </a:xfrm>
          <a:prstGeom prst="rect">
            <a:avLst/>
          </a:prstGeom>
          <a:solidFill>
            <a:srgbClr val="BDD7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Data </a:t>
            </a:r>
            <a:r>
              <a:rPr lang="en-US" altLang="zh-CN" sz="17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Completion</a:t>
            </a:r>
            <a:endParaRPr lang="zh-CN" altLang="en-US" sz="17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970933" y="5410865"/>
            <a:ext cx="1764000" cy="629163"/>
          </a:xfrm>
          <a:prstGeom prst="rect">
            <a:avLst/>
          </a:prstGeom>
          <a:solidFill>
            <a:srgbClr val="BDD7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Data A</a:t>
            </a:r>
            <a:r>
              <a:rPr lang="en-US" altLang="zh-CN" sz="17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ugmentation</a:t>
            </a:r>
            <a:endParaRPr lang="zh-CN" altLang="en-US" sz="17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917082" y="5411702"/>
            <a:ext cx="1692000" cy="630000"/>
          </a:xfrm>
          <a:prstGeom prst="rect">
            <a:avLst/>
          </a:prstGeom>
          <a:solidFill>
            <a:srgbClr val="BDD7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Data </a:t>
            </a:r>
            <a:r>
              <a:rPr lang="en-US" altLang="zh-CN" sz="1700" b="1" dirty="0" err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Denoising</a:t>
            </a:r>
            <a:endParaRPr lang="zh-CN" altLang="en-US" sz="17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21661" y="2329616"/>
            <a:ext cx="7690641" cy="274784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1262561" y="5513954"/>
            <a:ext cx="1633593" cy="42549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Data Layer</a:t>
            </a:r>
            <a:endParaRPr lang="en-US" altLang="zh-CN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262559" y="1363833"/>
            <a:ext cx="1633593" cy="65583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Application Layer</a:t>
            </a:r>
            <a:endParaRPr lang="zh-CN" altLang="en-US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262561" y="3395525"/>
            <a:ext cx="1633593" cy="63011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Business Layer</a:t>
            </a:r>
          </a:p>
        </p:txBody>
      </p:sp>
      <p:sp>
        <p:nvSpPr>
          <p:cNvPr id="37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7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58881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.2 </a:t>
            </a:r>
            <a:r>
              <a:rPr lang="en-US" altLang="zh-CN" sz="3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Knowledge Graph </a:t>
            </a:r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Display</a:t>
            </a:r>
            <a:endParaRPr lang="en-US" altLang="zh-CN" sz="3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视频压缩_屏幕录制2021-07-21 15.16.5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4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3633" y="1062862"/>
            <a:ext cx="9657833" cy="5245745"/>
          </a:xfrm>
          <a:prstGeom prst="rect">
            <a:avLst/>
          </a:prstGeom>
          <a:ln w="127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21209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38098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3.3 </a:t>
            </a:r>
            <a:r>
              <a:rPr lang="en-US" altLang="zh-CN" sz="3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System </a:t>
            </a:r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Display</a:t>
            </a:r>
            <a:endParaRPr lang="en-US" altLang="zh-CN" sz="3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视频压缩_屏幕录制2021-07-21 下午4.32.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596" y="896996"/>
            <a:ext cx="9216440" cy="576027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105015" y="1709420"/>
            <a:ext cx="7073900" cy="161290"/>
            <a:chOff x="-493830" y="4290275"/>
            <a:chExt cx="4746911" cy="161578"/>
          </a:xfrm>
        </p:grpSpPr>
        <p:sp>
          <p:nvSpPr>
            <p:cNvPr id="3" name="矩形 2"/>
            <p:cNvSpPr/>
            <p:nvPr/>
          </p:nvSpPr>
          <p:spPr>
            <a:xfrm>
              <a:off x="-493830" y="4371233"/>
              <a:ext cx="4400008" cy="80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46927" y="4290275"/>
              <a:ext cx="4400008" cy="8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413760" y="3077903"/>
            <a:ext cx="5156200" cy="8915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5200" b="1" dirty="0" smtClean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r>
              <a:rPr lang="en-US" altLang="zh-CN" sz="5200" b="1" dirty="0" smtClean="0"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Summary</a:t>
            </a:r>
            <a:endParaRPr lang="zh-CN" altLang="en-US" sz="5200" b="1" dirty="0"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071245" y="5309870"/>
            <a:ext cx="6134100" cy="152400"/>
            <a:chOff x="-504769" y="4290275"/>
            <a:chExt cx="4757850" cy="152672"/>
          </a:xfrm>
        </p:grpSpPr>
        <p:sp>
          <p:nvSpPr>
            <p:cNvPr id="13" name="矩形 12"/>
            <p:cNvSpPr/>
            <p:nvPr/>
          </p:nvSpPr>
          <p:spPr>
            <a:xfrm>
              <a:off x="-504769" y="4362327"/>
              <a:ext cx="4400008" cy="80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146927" y="4290275"/>
              <a:ext cx="4400008" cy="8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22028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000" b="1" kern="100" dirty="0" smtClean="0">
                <a:solidFill>
                  <a:sysClr val="windowText" lastClr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Section 04</a:t>
            </a:r>
            <a:endParaRPr lang="en-US" altLang="zh-CN" sz="3000" b="1" kern="100" dirty="0">
              <a:solidFill>
                <a:sysClr val="windowText" lastClr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716" y="1684015"/>
            <a:ext cx="2394225" cy="187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35555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4.1 Contributions</a:t>
            </a:r>
            <a:endParaRPr lang="en-US" altLang="zh-CN" sz="3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86000" y="1201645"/>
            <a:ext cx="3673396" cy="2444261"/>
          </a:xfrm>
          <a:prstGeom prst="rect">
            <a:avLst/>
          </a:prstGeom>
          <a:noFill/>
          <a:ln w="28575" cap="sq" cmpd="sng">
            <a:solidFill>
              <a:srgbClr val="2E75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General </a:t>
            </a:r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Effective</a:t>
            </a:r>
            <a:endParaRPr lang="en-US" altLang="zh-CN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86000" y="3982760"/>
            <a:ext cx="3673396" cy="2520646"/>
          </a:xfrm>
          <a:prstGeom prst="rect">
            <a:avLst/>
          </a:prstGeom>
          <a:noFill/>
          <a:ln w="28575" cap="sq" cmpd="sng">
            <a:solidFill>
              <a:srgbClr val="2E75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Good </a:t>
            </a:r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Interpretability</a:t>
            </a:r>
            <a:endParaRPr lang="en-US" altLang="zh-CN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05032" y="3982760"/>
            <a:ext cx="3762160" cy="2520646"/>
          </a:xfrm>
          <a:prstGeom prst="rect">
            <a:avLst/>
          </a:prstGeom>
          <a:noFill/>
          <a:ln w="28575" cap="sq" cmpd="sng">
            <a:solidFill>
              <a:srgbClr val="2E75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Friendly </a:t>
            </a:r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Interaction</a:t>
            </a:r>
            <a:endParaRPr lang="en-US" altLang="zh-CN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05031" y="1207536"/>
            <a:ext cx="3762161" cy="2438370"/>
          </a:xfrm>
          <a:prstGeom prst="rect">
            <a:avLst/>
          </a:prstGeom>
          <a:noFill/>
          <a:ln w="28575" cap="sq" cmpd="sng">
            <a:solidFill>
              <a:srgbClr val="2E75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Accurate </a:t>
            </a:r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Classification</a:t>
            </a:r>
            <a:endParaRPr lang="en-US" altLang="zh-CN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1" t="18962" r="2437" b="4457"/>
          <a:stretch/>
        </p:blipFill>
        <p:spPr>
          <a:xfrm>
            <a:off x="7854335" y="4556605"/>
            <a:ext cx="2147859" cy="1746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21909" r="56408" b="3250"/>
          <a:stretch/>
        </p:blipFill>
        <p:spPr>
          <a:xfrm>
            <a:off x="6382855" y="4556605"/>
            <a:ext cx="1457987" cy="17460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" t="8324" r="18232" b="4673"/>
          <a:stretch/>
        </p:blipFill>
        <p:spPr>
          <a:xfrm>
            <a:off x="2563996" y="4489465"/>
            <a:ext cx="3186467" cy="18344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1" t="12581" r="10511" b="6848"/>
          <a:stretch/>
        </p:blipFill>
        <p:spPr>
          <a:xfrm>
            <a:off x="6548426" y="1630748"/>
            <a:ext cx="3275371" cy="1981200"/>
          </a:xfrm>
          <a:prstGeom prst="rect">
            <a:avLst/>
          </a:prstGeom>
        </p:spPr>
      </p:pic>
      <p:sp>
        <p:nvSpPr>
          <p:cNvPr id="19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88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33057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4.2 Future </a:t>
            </a:r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Work</a:t>
            </a:r>
            <a:endParaRPr lang="en-US" altLang="zh-CN" sz="3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509190150"/>
              </p:ext>
            </p:extLst>
          </p:nvPr>
        </p:nvGraphicFramePr>
        <p:xfrm>
          <a:off x="1153160" y="2139822"/>
          <a:ext cx="9829800" cy="4998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8" name="Picture 2" descr="https://img0.baidu.com/it/u=514114284,2046290445&amp;fm=26&amp;fmt=auto&amp;gp=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481" y="2804160"/>
            <a:ext cx="2697480" cy="145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744111" y="1479421"/>
            <a:ext cx="323885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Better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Interactive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nterface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41800" y="1894920"/>
            <a:ext cx="2788497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Short-term and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Long-term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lvl="0"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Risk Assessment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127376" y="2636363"/>
            <a:ext cx="2486832" cy="1282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Richer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imensions</a:t>
            </a:r>
          </a:p>
          <a:p>
            <a:pPr lvl="0"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Better Results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220" name="Picture 4" descr="https://ns-strategy.cdn.bcebos.com/ns-strategy/upload/fc_big_pic/part-00792-416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55" y="3622040"/>
            <a:ext cx="2683487" cy="148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gimg2.baidu.com/image_search/src=http%3A%2F%2Fwww.ubifree.cn%2Fupload%2Fimg%2F201904261154479779.png&amp;refer=http%3A%2F%2Fwww.ubifree.cn&amp;app=2002&amp;size=f9999,10000&amp;q=a80&amp;n=0&amp;g=0n&amp;fmt=jpeg?sec=1629430848&amp;t=2c0c1dd4ba6668431a901825e8d4bf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37" y="4480560"/>
            <a:ext cx="2684941" cy="145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77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1602376" y="2109109"/>
            <a:ext cx="2966811" cy="2916955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03264" y="3173482"/>
            <a:ext cx="24815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</a:p>
        </p:txBody>
      </p:sp>
      <p:sp>
        <p:nvSpPr>
          <p:cNvPr id="42" name="平行四边形 41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22549" y="295607"/>
            <a:ext cx="55626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kern="1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Corporate Risk Assessment </a:t>
            </a:r>
            <a:endParaRPr lang="en-US" altLang="zh-CN" sz="3000" b="1" i="1" kern="1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79030" y="1662017"/>
            <a:ext cx="7486613" cy="644113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0000" rtlCol="0" anchor="ctr"/>
          <a:lstStyle/>
          <a:p>
            <a:endParaRPr lang="zh-CN" altLang="en-US" i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620389" y="1670981"/>
            <a:ext cx="615987" cy="615987"/>
          </a:xfrm>
          <a:prstGeom prst="ellipse">
            <a:avLst/>
          </a:prstGeom>
          <a:solidFill>
            <a:srgbClr val="5B9BD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146"/>
          <p:cNvSpPr txBox="1">
            <a:spLocks noChangeArrowheads="1"/>
          </p:cNvSpPr>
          <p:nvPr/>
        </p:nvSpPr>
        <p:spPr bwMode="auto">
          <a:xfrm>
            <a:off x="6540339" y="1740587"/>
            <a:ext cx="542303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Background </a:t>
            </a:r>
          </a:p>
        </p:txBody>
      </p:sp>
      <p:sp>
        <p:nvSpPr>
          <p:cNvPr id="49" name="矩形 48"/>
          <p:cNvSpPr/>
          <p:nvPr/>
        </p:nvSpPr>
        <p:spPr>
          <a:xfrm>
            <a:off x="5843166" y="2587893"/>
            <a:ext cx="7526077" cy="644113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0000" rtlCol="0" anchor="ctr"/>
          <a:lstStyle/>
          <a:p>
            <a:endParaRPr lang="zh-CN" altLang="en-US" i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621024" y="2603152"/>
            <a:ext cx="615987" cy="615987"/>
          </a:xfrm>
          <a:prstGeom prst="ellipse">
            <a:avLst/>
          </a:prstGeom>
          <a:solidFill>
            <a:srgbClr val="5B9BD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146"/>
          <p:cNvSpPr txBox="1">
            <a:spLocks noChangeArrowheads="1"/>
          </p:cNvSpPr>
          <p:nvPr/>
        </p:nvSpPr>
        <p:spPr bwMode="auto">
          <a:xfrm>
            <a:off x="6540339" y="2680526"/>
            <a:ext cx="474142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 Design</a:t>
            </a:r>
          </a:p>
        </p:txBody>
      </p:sp>
      <p:sp>
        <p:nvSpPr>
          <p:cNvPr id="52" name="矩形 51"/>
          <p:cNvSpPr/>
          <p:nvPr/>
        </p:nvSpPr>
        <p:spPr>
          <a:xfrm>
            <a:off x="5843166" y="3513769"/>
            <a:ext cx="7526077" cy="644113"/>
          </a:xfrm>
          <a:prstGeom prst="rect">
            <a:avLst/>
          </a:prstGeom>
          <a:solidFill>
            <a:srgbClr val="2E75B6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620389" y="3527832"/>
            <a:ext cx="615987" cy="615987"/>
          </a:xfrm>
          <a:prstGeom prst="ellipse">
            <a:avLst/>
          </a:prstGeom>
          <a:solidFill>
            <a:srgbClr val="5B9BD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46"/>
          <p:cNvSpPr txBox="1">
            <a:spLocks noChangeArrowheads="1"/>
          </p:cNvSpPr>
          <p:nvPr/>
        </p:nvSpPr>
        <p:spPr bwMode="auto">
          <a:xfrm>
            <a:off x="6540339" y="3606402"/>
            <a:ext cx="508222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System Architecture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832650" y="4470650"/>
            <a:ext cx="7526077" cy="644113"/>
          </a:xfrm>
          <a:prstGeom prst="rect">
            <a:avLst/>
          </a:prstGeom>
          <a:solidFill>
            <a:srgbClr val="2E75B6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609873" y="4484713"/>
            <a:ext cx="615987" cy="615987"/>
          </a:xfrm>
          <a:prstGeom prst="ellipse">
            <a:avLst/>
          </a:prstGeom>
          <a:solidFill>
            <a:srgbClr val="5B9BD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TextBox 146"/>
          <p:cNvSpPr txBox="1">
            <a:spLocks noChangeArrowheads="1"/>
          </p:cNvSpPr>
          <p:nvPr/>
        </p:nvSpPr>
        <p:spPr bwMode="auto">
          <a:xfrm>
            <a:off x="6529823" y="4563283"/>
            <a:ext cx="508222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Summary</a:t>
            </a:r>
            <a:endParaRPr lang="en-US" altLang="zh-CN" sz="2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308089" y="0"/>
            <a:ext cx="303963" cy="6920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29207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R &amp; D Process</a:t>
            </a:r>
            <a:endParaRPr lang="en-US" altLang="zh-CN" sz="3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8505"/>
          <a:stretch/>
        </p:blipFill>
        <p:spPr>
          <a:xfrm>
            <a:off x="585313" y="2798343"/>
            <a:ext cx="3028122" cy="22466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12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88" y="867285"/>
            <a:ext cx="3913349" cy="29350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r="4103"/>
          <a:stretch/>
        </p:blipFill>
        <p:spPr>
          <a:xfrm rot="5400000">
            <a:off x="9285603" y="2746350"/>
            <a:ext cx="2771153" cy="229621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" t="29906" r="3780"/>
          <a:stretch/>
        </p:blipFill>
        <p:spPr>
          <a:xfrm>
            <a:off x="4290744" y="4123075"/>
            <a:ext cx="4106811" cy="2419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横卷形 25"/>
          <p:cNvSpPr/>
          <p:nvPr/>
        </p:nvSpPr>
        <p:spPr>
          <a:xfrm>
            <a:off x="9291320" y="1057063"/>
            <a:ext cx="1894840" cy="1256537"/>
          </a:xfrm>
          <a:prstGeom prst="horizontalScroll">
            <a:avLst/>
          </a:prstGeom>
          <a:solidFill>
            <a:srgbClr val="BDD7E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6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Struggle</a:t>
            </a:r>
            <a:endParaRPr lang="en-US" altLang="zh-CN" sz="26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横卷形 26"/>
          <p:cNvSpPr/>
          <p:nvPr/>
        </p:nvSpPr>
        <p:spPr>
          <a:xfrm>
            <a:off x="1815637" y="1209168"/>
            <a:ext cx="1742440" cy="1256537"/>
          </a:xfrm>
          <a:prstGeom prst="horizontalScroll">
            <a:avLst/>
          </a:prstGeom>
          <a:solidFill>
            <a:srgbClr val="BDD7E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6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Unity</a:t>
            </a:r>
            <a:endParaRPr lang="en-US" altLang="zh-CN" sz="26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横卷形 27"/>
          <p:cNvSpPr/>
          <p:nvPr/>
        </p:nvSpPr>
        <p:spPr>
          <a:xfrm>
            <a:off x="1493520" y="5377652"/>
            <a:ext cx="2064557" cy="1256537"/>
          </a:xfrm>
          <a:prstGeom prst="horizontalScroll">
            <a:avLst/>
          </a:prstGeom>
          <a:solidFill>
            <a:srgbClr val="BDD7E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6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Harmony</a:t>
            </a:r>
          </a:p>
        </p:txBody>
      </p:sp>
      <p:sp>
        <p:nvSpPr>
          <p:cNvPr id="29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横卷形 20"/>
          <p:cNvSpPr/>
          <p:nvPr/>
        </p:nvSpPr>
        <p:spPr>
          <a:xfrm>
            <a:off x="9342120" y="5475311"/>
            <a:ext cx="2064557" cy="1256537"/>
          </a:xfrm>
          <a:prstGeom prst="horizontalScroll">
            <a:avLst/>
          </a:prstGeom>
          <a:solidFill>
            <a:srgbClr val="BDD7E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6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Fraternity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 txBox="1"/>
          <p:nvPr/>
        </p:nvSpPr>
        <p:spPr>
          <a:xfrm>
            <a:off x="2406015" y="2410460"/>
            <a:ext cx="7376160" cy="15741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Thanks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>
          <a:blip r:embed="rId2" r:link="rId3"/>
          <a:srcRect l="7545" t="14583" r="10447" b="6555"/>
          <a:stretch>
            <a:fillRect/>
          </a:stretch>
        </p:blipFill>
        <p:spPr>
          <a:xfrm>
            <a:off x="8924738" y="6091300"/>
            <a:ext cx="3126105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654" y="-135"/>
            <a:ext cx="2996129" cy="185760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4897671" y="0"/>
            <a:ext cx="2362200" cy="185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0261" y="-135"/>
            <a:ext cx="3097410" cy="18576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641" y="-135"/>
            <a:ext cx="2584486" cy="1857600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871" y="-135"/>
            <a:ext cx="2800401" cy="18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2917190" y="3984625"/>
            <a:ext cx="6842125" cy="159385"/>
            <a:chOff x="-504769" y="4290275"/>
            <a:chExt cx="4757850" cy="152672"/>
          </a:xfrm>
        </p:grpSpPr>
        <p:sp>
          <p:nvSpPr>
            <p:cNvPr id="17" name="矩形 16"/>
            <p:cNvSpPr/>
            <p:nvPr/>
          </p:nvSpPr>
          <p:spPr>
            <a:xfrm>
              <a:off x="-504769" y="4362327"/>
              <a:ext cx="4400008" cy="8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-146927" y="4290275"/>
              <a:ext cx="4400008" cy="80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126236" y="4743515"/>
            <a:ext cx="394970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Team: Fintech-UESTCElite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93241" y="5621198"/>
            <a:ext cx="3782695" cy="504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Jul 23, 2021</a:t>
            </a:r>
            <a:endParaRPr lang="zh-CN" altLang="en-US" sz="2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2605544" y="5151454"/>
            <a:ext cx="7507954" cy="504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University of Electronic Science and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echnology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 China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105015" y="1709420"/>
            <a:ext cx="7073900" cy="161290"/>
            <a:chOff x="-493830" y="4290275"/>
            <a:chExt cx="4746911" cy="161578"/>
          </a:xfrm>
        </p:grpSpPr>
        <p:sp>
          <p:nvSpPr>
            <p:cNvPr id="3" name="矩形 2"/>
            <p:cNvSpPr/>
            <p:nvPr/>
          </p:nvSpPr>
          <p:spPr>
            <a:xfrm>
              <a:off x="-493830" y="4371233"/>
              <a:ext cx="4400008" cy="80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46927" y="4290275"/>
              <a:ext cx="4400008" cy="8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413760" y="2882900"/>
            <a:ext cx="5156200" cy="8915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5200" b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r>
              <a:rPr lang="en-US" altLang="zh-CN" sz="5200" b="1" dirty="0"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5200" b="1" dirty="0"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Background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1071245" y="5309870"/>
            <a:ext cx="6134100" cy="152400"/>
            <a:chOff x="-504769" y="4290275"/>
            <a:chExt cx="4757850" cy="152672"/>
          </a:xfrm>
        </p:grpSpPr>
        <p:sp>
          <p:nvSpPr>
            <p:cNvPr id="13" name="矩形 12"/>
            <p:cNvSpPr/>
            <p:nvPr/>
          </p:nvSpPr>
          <p:spPr>
            <a:xfrm>
              <a:off x="-504769" y="4362327"/>
              <a:ext cx="4400008" cy="80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146927" y="4290275"/>
              <a:ext cx="4400008" cy="8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22028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000" b="1" kern="100" dirty="0" smtClean="0">
                <a:solidFill>
                  <a:sysClr val="windowText" lastClr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Section 01</a:t>
            </a:r>
            <a:endParaRPr lang="en-US" altLang="zh-CN" sz="3000" b="1" kern="100" dirty="0">
              <a:solidFill>
                <a:sysClr val="windowText" lastClr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03/21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 bwMode="blackWhite">
          <a:xfrm>
            <a:off x="45092" y="1333315"/>
            <a:ext cx="12038449" cy="2286000"/>
          </a:xfrm>
          <a:prstGeom prst="rect">
            <a:avLst/>
          </a:prstGeom>
          <a:ln w="19050">
            <a:solidFill>
              <a:srgbClr val="2E75B6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tIns="46800" rtlCol="0" anchor="t" anchorCtr="1">
            <a:no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5" name="图片 14"/>
          <p:cNvPicPr/>
          <p:nvPr/>
        </p:nvPicPr>
        <p:blipFill rotWithShape="1">
          <a:blip r:embed="rId3" r:link="rId4"/>
          <a:srcRect l="2680" r="4425"/>
          <a:stretch/>
        </p:blipFill>
        <p:spPr>
          <a:xfrm>
            <a:off x="310745" y="1842716"/>
            <a:ext cx="2551833" cy="1462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>
          <a:xfrm>
            <a:off x="187122" y="1445733"/>
            <a:ext cx="2799080" cy="2061165"/>
          </a:xfrm>
          <a:prstGeom prst="rect">
            <a:avLst/>
          </a:prstGeom>
          <a:noFill/>
          <a:ln w="28575" cap="sq" cmpd="sng">
            <a:solidFill>
              <a:srgbClr val="41719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Scientific Decisions</a:t>
            </a:r>
            <a:endParaRPr lang="en-US" altLang="zh-CN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726384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kern="100" dirty="0">
                <a:solidFill>
                  <a:sysClr val="windowText" lastClr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1.1 </a:t>
            </a:r>
            <a:r>
              <a:rPr lang="en-US" altLang="zh-CN" sz="3000" b="1" kern="1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Why We Need Risk Management</a:t>
            </a:r>
            <a:endParaRPr lang="en-US" altLang="zh-CN" sz="3000" b="1" kern="100" dirty="0">
              <a:solidFill>
                <a:sysClr val="windowText" lastClr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94887" y="3835034"/>
            <a:ext cx="3138858" cy="653143"/>
          </a:xfrm>
          <a:prstGeom prst="rect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AC0000"/>
                </a:solidFill>
                <a:latin typeface="微软雅黑" pitchFamily="34" charset="-122"/>
                <a:ea typeface="微软雅黑" pitchFamily="34" charset="-122"/>
              </a:rPr>
              <a:t>Risk Management</a:t>
            </a:r>
          </a:p>
        </p:txBody>
      </p:sp>
      <p:sp>
        <p:nvSpPr>
          <p:cNvPr id="7" name="上箭头 6"/>
          <p:cNvSpPr/>
          <p:nvPr/>
        </p:nvSpPr>
        <p:spPr>
          <a:xfrm>
            <a:off x="5777763" y="4545586"/>
            <a:ext cx="573107" cy="411963"/>
          </a:xfrm>
          <a:prstGeom prst="up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6328923" y="1906811"/>
            <a:ext cx="2505710" cy="14655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矩形 22"/>
          <p:cNvSpPr/>
          <p:nvPr/>
        </p:nvSpPr>
        <p:spPr>
          <a:xfrm>
            <a:off x="6182238" y="1445733"/>
            <a:ext cx="2799080" cy="2061165"/>
          </a:xfrm>
          <a:prstGeom prst="rect">
            <a:avLst/>
          </a:prstGeom>
          <a:noFill/>
          <a:ln w="28575" cap="sq" cmpd="sng">
            <a:solidFill>
              <a:srgbClr val="41719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Economic </a:t>
            </a:r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Benefits</a:t>
            </a:r>
            <a:endParaRPr lang="en-US" altLang="zh-CN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3361543" y="1869954"/>
            <a:ext cx="2445353" cy="1496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矩形 24"/>
          <p:cNvSpPr/>
          <p:nvPr/>
        </p:nvSpPr>
        <p:spPr>
          <a:xfrm>
            <a:off x="3184680" y="1445733"/>
            <a:ext cx="2799080" cy="2061165"/>
          </a:xfrm>
          <a:prstGeom prst="rect">
            <a:avLst/>
          </a:prstGeom>
          <a:noFill/>
          <a:ln w="28575" cap="sq" cmpd="sng">
            <a:solidFill>
              <a:srgbClr val="41719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Operation </a:t>
            </a:r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Stability</a:t>
            </a:r>
            <a:endParaRPr lang="en-US" altLang="zh-CN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https://gimg2.baidu.com/image_search/src=http%3A%2F%2Fp2.itc.cn%2Fq_70%2Fimages03%2F20210621%2Fda6537cebea64391804affb6db674999.png&amp;refer=http%3A%2F%2Fp2.itc.cn&amp;app=2002&amp;size=f9999,10000&amp;q=a80&amp;n=0&amp;g=0n&amp;fmt=jpeg?sec=1629342332&amp;t=9e0ee8a8acae38c2ecad22e1c5a2a25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178" y="1849287"/>
            <a:ext cx="2540484" cy="14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9179796" y="1445733"/>
            <a:ext cx="2799080" cy="2061165"/>
          </a:xfrm>
          <a:prstGeom prst="rect">
            <a:avLst/>
          </a:prstGeom>
          <a:noFill/>
          <a:ln w="28575" cap="sq" cmpd="sng">
            <a:solidFill>
              <a:srgbClr val="41719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Social </a:t>
            </a:r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Prosperity </a:t>
            </a:r>
            <a:endParaRPr lang="en-US" altLang="zh-CN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94958" y="5081431"/>
            <a:ext cx="6538716" cy="1592602"/>
            <a:chOff x="3059565" y="5041035"/>
            <a:chExt cx="6538716" cy="1592602"/>
          </a:xfrm>
        </p:grpSpPr>
        <p:sp>
          <p:nvSpPr>
            <p:cNvPr id="11" name="矩形 10"/>
            <p:cNvSpPr/>
            <p:nvPr/>
          </p:nvSpPr>
          <p:spPr bwMode="blackWhite">
            <a:xfrm>
              <a:off x="3059565" y="5041035"/>
              <a:ext cx="6538716" cy="1592602"/>
            </a:xfrm>
            <a:prstGeom prst="rect">
              <a:avLst/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tIns="46800" rtlCol="0" anchor="b" anchorCtr="0">
              <a:noAutofit/>
            </a:bodyPr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just" defTabSz="9144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defRPr/>
              </a:pP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233590" y="5153940"/>
              <a:ext cx="2573306" cy="1366793"/>
              <a:chOff x="3233590" y="5161646"/>
              <a:chExt cx="2573306" cy="1366793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3233590" y="5161646"/>
                <a:ext cx="2573306" cy="1366793"/>
              </a:xfrm>
              <a:prstGeom prst="rect">
                <a:avLst/>
              </a:prstGeom>
              <a:noFill/>
              <a:ln w="28575"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28800" rtlCol="0" anchor="b" anchorCtr="0"/>
              <a:lstStyle/>
              <a:p>
                <a:pPr algn="ctr"/>
                <a:r>
                  <a:rPr lang="en-US" altLang="zh-CN" sz="2400" b="1" dirty="0" smtClean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Data</a:t>
                </a:r>
                <a:endParaRPr lang="zh-CN" altLang="en-US" sz="2400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10242" name="Picture 2" descr="https://img0.baidu.com/it/u=3824958825,3826342939&amp;fm=26&amp;fmt=auto&amp;gp=0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9004" y="5322995"/>
                <a:ext cx="1097273" cy="6505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8997" y="5305850"/>
                <a:ext cx="1148080" cy="678433"/>
              </a:xfrm>
              <a:prstGeom prst="rect">
                <a:avLst/>
              </a:prstGeom>
            </p:spPr>
          </p:pic>
        </p:grpSp>
        <p:grpSp>
          <p:nvGrpSpPr>
            <p:cNvPr id="5" name="组合 4"/>
            <p:cNvGrpSpPr/>
            <p:nvPr/>
          </p:nvGrpSpPr>
          <p:grpSpPr>
            <a:xfrm>
              <a:off x="6182238" y="5161646"/>
              <a:ext cx="3271642" cy="1351380"/>
              <a:chOff x="6182238" y="5161646"/>
              <a:chExt cx="3271642" cy="1351380"/>
            </a:xfrm>
          </p:grpSpPr>
          <p:pic>
            <p:nvPicPr>
              <p:cNvPr id="10244" name="Picture 4" descr="https://img0.baidu.com/it/u=3551868248,721829407&amp;fm=26&amp;fmt=auto&amp;gp=0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2" t="3955" r="6575" b="8264"/>
              <a:stretch/>
            </p:blipFill>
            <p:spPr bwMode="auto">
              <a:xfrm>
                <a:off x="6270313" y="5223270"/>
                <a:ext cx="1148080" cy="863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6" name="Picture 6" descr="https://img2.baidu.com/it/u=2097549092,4094313100&amp;fm=26&amp;fmt=auto&amp;gp=0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15"/>
              <a:stretch/>
            </p:blipFill>
            <p:spPr bwMode="auto">
              <a:xfrm>
                <a:off x="7506468" y="5254884"/>
                <a:ext cx="1852520" cy="806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矩形 19"/>
              <p:cNvSpPr/>
              <p:nvPr/>
            </p:nvSpPr>
            <p:spPr>
              <a:xfrm>
                <a:off x="6182238" y="5161646"/>
                <a:ext cx="3271642" cy="1351380"/>
              </a:xfrm>
              <a:prstGeom prst="rect">
                <a:avLst/>
              </a:prstGeom>
              <a:noFill/>
              <a:ln w="28575"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28800" rtlCol="0" anchor="b" anchorCtr="0"/>
              <a:lstStyle/>
              <a:p>
                <a:pPr algn="ctr"/>
                <a:r>
                  <a:rPr lang="en-US" altLang="zh-CN" sz="2400" b="1" dirty="0" smtClean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Model</a:t>
                </a:r>
                <a:endParaRPr lang="en-US" altLang="zh-CN" sz="2400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31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04/21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29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034" y="1034960"/>
            <a:ext cx="2009042" cy="1338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65966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kern="100" dirty="0" smtClean="0">
                <a:solidFill>
                  <a:sysClr val="windowText" lastClr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1.2 </a:t>
            </a:r>
            <a:r>
              <a:rPr lang="en-US" altLang="zh-CN" sz="3000" b="1" kern="1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Risk Management Challenges</a:t>
            </a:r>
            <a:endParaRPr lang="en-US" altLang="zh-CN" sz="3000" b="1" kern="100" dirty="0">
              <a:solidFill>
                <a:sysClr val="windowText" lastClr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/>
          <p:nvPr/>
        </p:nvPicPr>
        <p:blipFill rotWithShape="1">
          <a:blip r:embed="rId4" r:link="rId5"/>
          <a:srcRect l="7332" r="3451"/>
          <a:stretch/>
        </p:blipFill>
        <p:spPr>
          <a:xfrm>
            <a:off x="1459589" y="1557270"/>
            <a:ext cx="2212830" cy="1314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矩形 36"/>
          <p:cNvSpPr/>
          <p:nvPr/>
        </p:nvSpPr>
        <p:spPr>
          <a:xfrm>
            <a:off x="1748152" y="2965630"/>
            <a:ext cx="163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Large Scale</a:t>
            </a:r>
          </a:p>
        </p:txBody>
      </p:sp>
      <p:pic>
        <p:nvPicPr>
          <p:cNvPr id="9229" name="Picture 1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2799"/>
          <a:stretch/>
        </p:blipFill>
        <p:spPr bwMode="auto">
          <a:xfrm>
            <a:off x="8592844" y="1576788"/>
            <a:ext cx="2269968" cy="1376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矩形 42"/>
          <p:cNvSpPr/>
          <p:nvPr/>
        </p:nvSpPr>
        <p:spPr>
          <a:xfrm>
            <a:off x="8523200" y="3044719"/>
            <a:ext cx="2444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Multidimensional</a:t>
            </a:r>
          </a:p>
        </p:txBody>
      </p:sp>
      <p:sp>
        <p:nvSpPr>
          <p:cNvPr id="48" name="矩形 47"/>
          <p:cNvSpPr/>
          <p:nvPr/>
        </p:nvSpPr>
        <p:spPr>
          <a:xfrm>
            <a:off x="5164598" y="2372982"/>
            <a:ext cx="2059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Cross-regional</a:t>
            </a:r>
            <a:endParaRPr lang="zh-CN" altLang="en-US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735696" y="4117089"/>
            <a:ext cx="2100595" cy="1864641"/>
            <a:chOff x="8698014" y="4071035"/>
            <a:chExt cx="2100595" cy="1864641"/>
          </a:xfrm>
        </p:grpSpPr>
        <p:sp>
          <p:nvSpPr>
            <p:cNvPr id="50" name="矩形 49"/>
            <p:cNvSpPr/>
            <p:nvPr/>
          </p:nvSpPr>
          <p:spPr>
            <a:xfrm>
              <a:off x="8755892" y="5535566"/>
              <a:ext cx="19848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Entanglement</a:t>
              </a:r>
              <a:endParaRPr lang="en-US" altLang="zh-CN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226" name="Picture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8014" y="4071035"/>
              <a:ext cx="2100595" cy="138098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矩形 38"/>
          <p:cNvSpPr/>
          <p:nvPr/>
        </p:nvSpPr>
        <p:spPr>
          <a:xfrm>
            <a:off x="4866389" y="6347871"/>
            <a:ext cx="2568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High Concealment</a:t>
            </a:r>
            <a:endParaRPr lang="zh-CN" altLang="en-US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334" y="5028312"/>
            <a:ext cx="2032443" cy="1304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>
          <a:xfrm>
            <a:off x="4866389" y="3210251"/>
            <a:ext cx="2461586" cy="1287246"/>
          </a:xfrm>
          <a:prstGeom prst="ellipse">
            <a:avLst/>
          </a:prstGeom>
          <a:solidFill>
            <a:srgbClr val="2E75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Data</a:t>
            </a:r>
          </a:p>
          <a:p>
            <a:pPr algn="ctr"/>
            <a:r>
              <a:rPr lang="en-US" altLang="zh-CN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Challenges</a:t>
            </a:r>
            <a:endParaRPr lang="zh-CN" altLang="en-US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上箭头 28"/>
          <p:cNvSpPr/>
          <p:nvPr/>
        </p:nvSpPr>
        <p:spPr>
          <a:xfrm>
            <a:off x="5850288" y="2791103"/>
            <a:ext cx="493789" cy="323237"/>
          </a:xfrm>
          <a:prstGeom prst="up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上箭头 29"/>
          <p:cNvSpPr/>
          <p:nvPr/>
        </p:nvSpPr>
        <p:spPr>
          <a:xfrm rot="10800000">
            <a:off x="5850288" y="4575318"/>
            <a:ext cx="493789" cy="323237"/>
          </a:xfrm>
          <a:prstGeom prst="up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上箭头 30"/>
          <p:cNvSpPr/>
          <p:nvPr/>
        </p:nvSpPr>
        <p:spPr>
          <a:xfrm rot="3209165">
            <a:off x="7281792" y="3050960"/>
            <a:ext cx="493789" cy="546809"/>
          </a:xfrm>
          <a:prstGeom prst="up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上箭头 31"/>
          <p:cNvSpPr/>
          <p:nvPr/>
        </p:nvSpPr>
        <p:spPr>
          <a:xfrm rot="7725292">
            <a:off x="7268484" y="4163238"/>
            <a:ext cx="493789" cy="499464"/>
          </a:xfrm>
          <a:prstGeom prst="up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上箭头 32"/>
          <p:cNvSpPr/>
          <p:nvPr/>
        </p:nvSpPr>
        <p:spPr>
          <a:xfrm rot="18442151">
            <a:off x="4455754" y="3042369"/>
            <a:ext cx="493789" cy="542275"/>
          </a:xfrm>
          <a:prstGeom prst="up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上箭头 33"/>
          <p:cNvSpPr/>
          <p:nvPr/>
        </p:nvSpPr>
        <p:spPr>
          <a:xfrm rot="14067547">
            <a:off x="4428766" y="4141653"/>
            <a:ext cx="493789" cy="583737"/>
          </a:xfrm>
          <a:prstGeom prst="up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489767" y="4070002"/>
            <a:ext cx="2321919" cy="1958814"/>
            <a:chOff x="8572112" y="1489341"/>
            <a:chExt cx="2321919" cy="19588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" t="45556" r="2854" b="5630"/>
            <a:stretch/>
          </p:blipFill>
          <p:spPr>
            <a:xfrm>
              <a:off x="8576428" y="1489341"/>
              <a:ext cx="2313287" cy="14530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8" name="矩形 37"/>
            <p:cNvSpPr/>
            <p:nvPr/>
          </p:nvSpPr>
          <p:spPr>
            <a:xfrm>
              <a:off x="8572112" y="3048045"/>
              <a:ext cx="23219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Incomplete Data</a:t>
              </a:r>
              <a:endPara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631144" y="1608951"/>
              <a:ext cx="203854" cy="1240321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zh-CN" altLang="en-US" sz="1400" dirty="0">
                <a:solidFill>
                  <a:srgbClr val="A4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39533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kern="100" dirty="0" smtClean="0">
                <a:solidFill>
                  <a:sysClr val="windowText" lastClr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1.3 </a:t>
            </a:r>
            <a:r>
              <a:rPr lang="en-US" altLang="zh-CN" sz="3000" b="1" kern="1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Existing Models</a:t>
            </a:r>
            <a:endParaRPr lang="en-US" altLang="zh-CN" sz="3000" b="1" kern="100" dirty="0">
              <a:solidFill>
                <a:sysClr val="windowText" lastClr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00920" y="1117524"/>
            <a:ext cx="4306221" cy="3540836"/>
            <a:chOff x="1762983" y="1092124"/>
            <a:chExt cx="4306221" cy="354083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2983" y="3471554"/>
              <a:ext cx="4287108" cy="1018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1762983" y="1092124"/>
              <a:ext cx="4306221" cy="354083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108000" rtlCol="0" anchor="t" anchorCtr="0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b="1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Financial Model</a:t>
              </a:r>
            </a:p>
            <a:p>
              <a:pPr marL="914400" lvl="1" indent="-4572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zh-CN" sz="2200" b="1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Parameter</a:t>
              </a:r>
            </a:p>
            <a:p>
              <a:pPr marL="914400" lvl="1" indent="-4572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zh-CN" sz="2200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Delta-normal</a:t>
              </a:r>
              <a:endParaRPr lang="en-US" altLang="zh-CN" sz="22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914400" lvl="1" indent="-4572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zh-CN" sz="2200" b="1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GARCH</a:t>
              </a:r>
            </a:p>
            <a:p>
              <a:pPr marL="914400" lvl="1" indent="-4572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zh-CN" sz="2200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Monte Carlo</a:t>
              </a:r>
              <a:endParaRPr lang="zh-CN" altLang="en-US" sz="2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76837" y="1117525"/>
            <a:ext cx="4866639" cy="3540835"/>
            <a:chOff x="6441440" y="1092125"/>
            <a:chExt cx="4866639" cy="3540835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461" y="3003986"/>
              <a:ext cx="1767840" cy="1538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4460" y="3054786"/>
              <a:ext cx="1390784" cy="1366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0712" y="3176365"/>
              <a:ext cx="1103178" cy="1194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6441440" y="1092125"/>
              <a:ext cx="4866639" cy="354083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 anchorCtr="0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b="1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Machine Learning </a:t>
              </a:r>
              <a:r>
                <a:rPr lang="en-US" altLang="zh-CN" sz="2800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Model</a:t>
              </a:r>
            </a:p>
            <a:p>
              <a:pPr marL="800100" lvl="1" indent="-342900">
                <a:lnSpc>
                  <a:spcPct val="120000"/>
                </a:lnSpc>
                <a:spcBef>
                  <a:spcPts val="300"/>
                </a:spcBef>
                <a:buFont typeface="Arial" pitchFamily="34" charset="0"/>
                <a:buChar char="•"/>
              </a:pPr>
              <a:r>
                <a:rPr lang="zh-CN" altLang="en-US" sz="2200" b="1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Decision Tree</a:t>
              </a:r>
              <a:endParaRPr lang="en-US" altLang="zh-CN" sz="22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800100" lvl="1" indent="-342900">
                <a:lnSpc>
                  <a:spcPct val="120000"/>
                </a:lnSpc>
                <a:spcBef>
                  <a:spcPts val="300"/>
                </a:spcBef>
                <a:buFont typeface="Arial" pitchFamily="34" charset="0"/>
                <a:buChar char="•"/>
              </a:pPr>
              <a:r>
                <a:rPr lang="zh-CN" altLang="en-US" sz="2200" b="1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Support </a:t>
              </a:r>
              <a:r>
                <a:rPr lang="zh-CN" altLang="en-US" sz="2200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Vector </a:t>
              </a:r>
              <a:r>
                <a:rPr lang="zh-CN" altLang="en-US" sz="2200" b="1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Machine</a:t>
              </a:r>
              <a:endParaRPr lang="en-US" altLang="zh-CN" sz="2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800100" lvl="1" indent="-342900">
                <a:lnSpc>
                  <a:spcPct val="120000"/>
                </a:lnSpc>
                <a:spcBef>
                  <a:spcPts val="300"/>
                </a:spcBef>
                <a:buFont typeface="Arial" pitchFamily="34" charset="0"/>
                <a:buChar char="•"/>
              </a:pPr>
              <a:r>
                <a:rPr lang="zh-CN" altLang="en-US" sz="2200" b="1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AdaBoost</a:t>
              </a:r>
              <a:endParaRPr lang="zh-CN" altLang="en-US" sz="2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2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流程图: 过程 1"/>
          <p:cNvSpPr/>
          <p:nvPr/>
        </p:nvSpPr>
        <p:spPr>
          <a:xfrm>
            <a:off x="1390962" y="4858648"/>
            <a:ext cx="2100794" cy="836030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ubjective</a:t>
            </a:r>
            <a:endParaRPr lang="zh-CN" altLang="en-US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流程图: 过程 21"/>
          <p:cNvSpPr/>
          <p:nvPr/>
        </p:nvSpPr>
        <p:spPr>
          <a:xfrm>
            <a:off x="3739368" y="4858648"/>
            <a:ext cx="2023640" cy="836031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Simplistic</a:t>
            </a:r>
            <a:endParaRPr lang="zh-CN" altLang="en-US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流程图: 过程 22"/>
          <p:cNvSpPr/>
          <p:nvPr/>
        </p:nvSpPr>
        <p:spPr>
          <a:xfrm>
            <a:off x="6010620" y="4858647"/>
            <a:ext cx="2186521" cy="83603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Underfitting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流程图: 过程 23"/>
          <p:cNvSpPr/>
          <p:nvPr/>
        </p:nvSpPr>
        <p:spPr>
          <a:xfrm>
            <a:off x="8444754" y="4858647"/>
            <a:ext cx="2532529" cy="83603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Poor 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Interpretability</a:t>
            </a:r>
            <a:endParaRPr lang="zh-CN" altLang="en-US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295399" y="5918126"/>
            <a:ext cx="9753599" cy="6520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Our algorithm aims to improve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accuracy and performance</a:t>
            </a:r>
            <a:endParaRPr lang="en-US" altLang="zh-CN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06/21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105015" y="1709420"/>
            <a:ext cx="7073900" cy="161290"/>
            <a:chOff x="-493830" y="4290275"/>
            <a:chExt cx="4746911" cy="161578"/>
          </a:xfrm>
        </p:grpSpPr>
        <p:sp>
          <p:nvSpPr>
            <p:cNvPr id="3" name="矩形 2"/>
            <p:cNvSpPr/>
            <p:nvPr/>
          </p:nvSpPr>
          <p:spPr>
            <a:xfrm>
              <a:off x="-493830" y="4371233"/>
              <a:ext cx="4400008" cy="80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46927" y="4290275"/>
              <a:ext cx="4400008" cy="8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413760" y="3098686"/>
            <a:ext cx="6636385" cy="8915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5200" b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r>
              <a:rPr lang="en-US" altLang="zh-CN" sz="5200" b="1" dirty="0"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5200" b="1" dirty="0"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 Design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1071245" y="5309870"/>
            <a:ext cx="6134100" cy="152400"/>
            <a:chOff x="-504769" y="4290275"/>
            <a:chExt cx="4757850" cy="152672"/>
          </a:xfrm>
        </p:grpSpPr>
        <p:sp>
          <p:nvSpPr>
            <p:cNvPr id="13" name="矩形 12"/>
            <p:cNvSpPr/>
            <p:nvPr/>
          </p:nvSpPr>
          <p:spPr>
            <a:xfrm>
              <a:off x="-504769" y="4362327"/>
              <a:ext cx="4400008" cy="80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146927" y="4290275"/>
              <a:ext cx="4400008" cy="8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22028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000" b="1" kern="100" dirty="0" smtClean="0">
                <a:solidFill>
                  <a:sysClr val="windowText" lastClr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Section 02</a:t>
            </a:r>
            <a:endParaRPr lang="en-US" altLang="zh-CN" sz="3000" b="1" kern="100" dirty="0">
              <a:solidFill>
                <a:sysClr val="windowText" lastClr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07/21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0"/>
          <a:stretch/>
        </p:blipFill>
        <p:spPr bwMode="auto">
          <a:xfrm>
            <a:off x="10816215" y="2793356"/>
            <a:ext cx="1252153" cy="7859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矩形 35"/>
          <p:cNvSpPr/>
          <p:nvPr/>
        </p:nvSpPr>
        <p:spPr bwMode="blackWhite">
          <a:xfrm>
            <a:off x="1605861" y="1440180"/>
            <a:ext cx="8651136" cy="3070274"/>
          </a:xfrm>
          <a:prstGeom prst="rect">
            <a:avLst/>
          </a:prstGeom>
          <a:noFill/>
          <a:ln w="19050">
            <a:solidFill>
              <a:srgbClr val="5B9BD5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tIns="46800" rtlCol="0" anchor="t" anchorCtr="1">
            <a:no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27090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2.1 Overview</a:t>
            </a:r>
            <a:endParaRPr lang="en-US" altLang="zh-CN" sz="3000" b="1" kern="1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133538" y="2269566"/>
            <a:ext cx="4044620" cy="1907502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zh-CN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Classifier</a:t>
            </a:r>
            <a:endParaRPr lang="en-US" altLang="zh-CN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86393" y="2469927"/>
            <a:ext cx="2324383" cy="1289566"/>
            <a:chOff x="7702420" y="2469927"/>
            <a:chExt cx="2324383" cy="1289566"/>
          </a:xfrm>
        </p:grpSpPr>
        <p:sp>
          <p:nvSpPr>
            <p:cNvPr id="42" name="矩形 41"/>
            <p:cNvSpPr/>
            <p:nvPr/>
          </p:nvSpPr>
          <p:spPr>
            <a:xfrm>
              <a:off x="7702420" y="2469927"/>
              <a:ext cx="2324383" cy="1289566"/>
            </a:xfrm>
            <a:prstGeom prst="rect">
              <a:avLst/>
            </a:prstGeom>
            <a:noFill/>
            <a:ln w="19050">
              <a:solidFill>
                <a:srgbClr val="B4E0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4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Self-Attention Classifier</a:t>
              </a:r>
              <a:endPara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059" name="Picture 11" descr="https://gimg2.baidu.com/image_search/src=http%3A%2F%2Fimg-blog.csdnimg.cn%2Fimg_convert%2F4e14a33c2637c418c821e0fda4b1d4fb.png&amp;refer=http%3A%2F%2Fimg-blog.csdnimg.cn&amp;app=2002&amp;size=f9999,10000&amp;q=a80&amp;n=0&amp;g=0n&amp;fmt=jpeg?sec=1629268482&amp;t=13a7152987f51daefaf3d57100eb1fa7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58"/>
            <a:stretch/>
          </p:blipFill>
          <p:spPr bwMode="auto">
            <a:xfrm>
              <a:off x="7792610" y="2759009"/>
              <a:ext cx="2147637" cy="8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右箭头 8"/>
          <p:cNvSpPr/>
          <p:nvPr/>
        </p:nvSpPr>
        <p:spPr>
          <a:xfrm>
            <a:off x="10300075" y="3015234"/>
            <a:ext cx="475861" cy="4758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5659945" y="2979701"/>
            <a:ext cx="475861" cy="4758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0" name="Picture 6" descr="https://img0.baidu.com/it/u=3056805812,351447250&amp;fm=26&amp;fmt=auto&amp;gp=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3" r="44663"/>
          <a:stretch/>
        </p:blipFill>
        <p:spPr bwMode="auto">
          <a:xfrm>
            <a:off x="5222837" y="5065669"/>
            <a:ext cx="1740902" cy="10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/>
          <p:cNvSpPr/>
          <p:nvPr/>
        </p:nvSpPr>
        <p:spPr>
          <a:xfrm>
            <a:off x="4440618" y="5065669"/>
            <a:ext cx="3305341" cy="1485416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45991" y="6086506"/>
            <a:ext cx="24945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Knowledge Graph</a:t>
            </a:r>
            <a:endParaRPr lang="zh-CN" altLang="en-US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82734" y="1959748"/>
            <a:ext cx="3913057" cy="2419212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zh-CN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Attribute Selection</a:t>
            </a:r>
            <a:endParaRPr lang="en-US" altLang="zh-CN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31" y="2399407"/>
            <a:ext cx="3421731" cy="7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74" y="3230258"/>
            <a:ext cx="1878418" cy="7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二叉树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2" t="16236" r="24751" b="29218"/>
          <a:stretch/>
        </p:blipFill>
        <p:spPr bwMode="auto">
          <a:xfrm>
            <a:off x="4239354" y="3230258"/>
            <a:ext cx="736667" cy="61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1798076" y="2091523"/>
            <a:ext cx="3660338" cy="1876864"/>
          </a:xfrm>
          <a:prstGeom prst="rect">
            <a:avLst/>
          </a:prstGeom>
          <a:noFill/>
          <a:ln w="19050">
            <a:solidFill>
              <a:srgbClr val="B4E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N-</a:t>
            </a:r>
            <a:r>
              <a:rPr lang="en-US" altLang="zh-CN" sz="1400" b="1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ary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WOE/IV Model</a:t>
            </a:r>
            <a:endParaRPr lang="zh-CN" altLang="en-US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1103624" y="2870992"/>
            <a:ext cx="475861" cy="4758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225485" y="2469927"/>
            <a:ext cx="1497889" cy="1312456"/>
          </a:xfrm>
          <a:prstGeom prst="rect">
            <a:avLst/>
          </a:prstGeom>
          <a:noFill/>
          <a:ln w="19050">
            <a:solidFill>
              <a:srgbClr val="B4E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Data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Augmentation</a:t>
            </a:r>
          </a:p>
        </p:txBody>
      </p:sp>
      <p:sp>
        <p:nvSpPr>
          <p:cNvPr id="3" name="矩形 2"/>
          <p:cNvSpPr/>
          <p:nvPr/>
        </p:nvSpPr>
        <p:spPr>
          <a:xfrm>
            <a:off x="2072552" y="1498528"/>
            <a:ext cx="7717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Self-attention Based Multi-model Fusion Prediction </a:t>
            </a:r>
            <a:r>
              <a:rPr lang="en-US" altLang="zh-CN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Model</a:t>
            </a:r>
            <a:endParaRPr lang="zh-CN" altLang="en-US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右箭头 38"/>
          <p:cNvSpPr/>
          <p:nvPr/>
        </p:nvSpPr>
        <p:spPr>
          <a:xfrm rot="16200000">
            <a:off x="5797793" y="4562038"/>
            <a:ext cx="475861" cy="4758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5201" y="3444574"/>
            <a:ext cx="881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Input</a:t>
            </a:r>
            <a:endParaRPr lang="zh-CN" altLang="en-US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86691" y="362825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Output</a:t>
            </a:r>
            <a:endParaRPr lang="zh-CN" altLang="en-US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93" y="2669803"/>
            <a:ext cx="602588" cy="72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矩形 27"/>
          <p:cNvSpPr/>
          <p:nvPr/>
        </p:nvSpPr>
        <p:spPr>
          <a:xfrm>
            <a:off x="1685904" y="1962066"/>
            <a:ext cx="3913057" cy="24192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altLang="zh-CN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440618" y="5063494"/>
            <a:ext cx="3305341" cy="14854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blackWhite">
          <a:xfrm>
            <a:off x="1604920" y="1440180"/>
            <a:ext cx="8651136" cy="307027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tIns="46800" rtlCol="0" anchor="t" anchorCtr="1">
            <a:no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08/21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33238" y="2269566"/>
            <a:ext cx="4046400" cy="19075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altLang="zh-CN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366652" y="2979701"/>
            <a:ext cx="1261006" cy="742502"/>
            <a:chOff x="609124" y="174978"/>
            <a:chExt cx="10973751" cy="650804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24" y="174978"/>
              <a:ext cx="10973751" cy="6508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8220410" y="343969"/>
              <a:ext cx="1709331" cy="50458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-365760" y="248216"/>
            <a:ext cx="1038620" cy="814646"/>
          </a:xfrm>
          <a:prstGeom prst="parallelogram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585313" y="248216"/>
            <a:ext cx="437330" cy="600991"/>
          </a:xfrm>
          <a:prstGeom prst="parallelogram">
            <a:avLst>
              <a:gd name="adj" fmla="val 35622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549" y="295607"/>
            <a:ext cx="72042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2.2 </a:t>
            </a:r>
            <a:r>
              <a:rPr lang="en-US" altLang="zh-CN" sz="3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Innovation 1: </a:t>
            </a:r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Attribute </a:t>
            </a:r>
            <a:r>
              <a:rPr lang="en-US" altLang="zh-CN" sz="3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</a:t>
            </a:r>
            <a:r>
              <a:rPr lang="en-US" altLang="zh-CN" sz="3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election</a:t>
            </a:r>
            <a:endParaRPr lang="en-US" altLang="zh-CN" sz="3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53550" y="5162573"/>
            <a:ext cx="4214930" cy="405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Eliminated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Abnormal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54913" y="5844837"/>
            <a:ext cx="2977464" cy="406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Interpretability 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652380" y="1138806"/>
            <a:ext cx="2486249" cy="4303224"/>
            <a:chOff x="7693472" y="1133726"/>
            <a:chExt cx="2486249" cy="4303224"/>
          </a:xfrm>
        </p:grpSpPr>
        <p:sp>
          <p:nvSpPr>
            <p:cNvPr id="23" name="矩形 22"/>
            <p:cNvSpPr/>
            <p:nvPr/>
          </p:nvSpPr>
          <p:spPr>
            <a:xfrm>
              <a:off x="7693472" y="1133726"/>
              <a:ext cx="2486249" cy="4303224"/>
            </a:xfrm>
            <a:prstGeom prst="rect">
              <a:avLst/>
            </a:prstGeom>
            <a:noFill/>
            <a:ln w="28575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zh-CN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WOE-IV Calculation</a:t>
              </a:r>
              <a:endPara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856596" y="1206224"/>
              <a:ext cx="2160000" cy="1896042"/>
              <a:chOff x="7836380" y="1231624"/>
              <a:chExt cx="2160000" cy="1896042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3804" y="1231624"/>
                <a:ext cx="1811950" cy="16800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6" name="矩形 25"/>
              <p:cNvSpPr/>
              <p:nvPr/>
            </p:nvSpPr>
            <p:spPr>
              <a:xfrm>
                <a:off x="7836380" y="1287606"/>
                <a:ext cx="2160000" cy="1840060"/>
              </a:xfrm>
              <a:prstGeom prst="rect">
                <a:avLst/>
              </a:prstGeom>
              <a:noFill/>
              <a:ln w="1905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altLang="zh-CN" sz="1600" b="1" dirty="0" smtClean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N-</a:t>
                </a:r>
                <a:r>
                  <a:rPr lang="en-US" altLang="zh-CN" sz="1600" b="1" dirty="0" err="1" smtClean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ary</a:t>
                </a:r>
                <a:r>
                  <a:rPr lang="en-US" altLang="zh-CN" sz="1600" b="1" dirty="0" smtClean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endParaRPr lang="en-US" altLang="zh-CN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795420" y="3200550"/>
              <a:ext cx="2282353" cy="1840060"/>
              <a:chOff x="7784530" y="3175150"/>
              <a:chExt cx="2282353" cy="18400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7784530" y="3407793"/>
                    <a:ext cx="2282353" cy="8949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0.3≤</m:t>
                          </m:r>
                          <m:f>
                            <m:fPr>
                              <m:ctrlPr>
                                <a:rPr lang="en-US" altLang="zh-CN" sz="1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sz="1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400" b="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sz="1400" b="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b="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4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b="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1400" b="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  <m:r>
                                <a:rPr lang="en-US" altLang="zh-CN" sz="1400" b="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1400" b="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≤0.5</m:t>
                          </m:r>
                        </m:oMath>
                      </m:oMathPara>
                    </a14:m>
                    <a:endParaRPr lang="en-US" altLang="zh-CN" sz="1400" i="1" dirty="0">
                      <a:solidFill>
                        <a:srgbClr val="00206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sz="1400" b="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=4,</m:t>
                          </m:r>
                          <m:r>
                            <a:rPr lang="en-US" altLang="zh-CN" sz="1400" b="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sz="1400" b="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=0,⋯,136</m:t>
                          </m:r>
                        </m:oMath>
                      </m:oMathPara>
                    </a14:m>
                    <a:endParaRPr lang="en-US" altLang="zh-CN" sz="1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4530" y="3407793"/>
                    <a:ext cx="2282353" cy="8949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矩形 21"/>
              <p:cNvSpPr/>
              <p:nvPr/>
            </p:nvSpPr>
            <p:spPr>
              <a:xfrm>
                <a:off x="7846029" y="3175150"/>
                <a:ext cx="2138573" cy="1840060"/>
              </a:xfrm>
              <a:prstGeom prst="rect">
                <a:avLst/>
              </a:prstGeom>
              <a:noFill/>
              <a:ln w="1905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altLang="zh-CN" sz="1600" b="1" dirty="0" smtClean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Selection</a:t>
                </a:r>
                <a:endParaRPr lang="en-US" altLang="zh-CN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35" name="圆角矩形 34"/>
          <p:cNvSpPr/>
          <p:nvPr/>
        </p:nvSpPr>
        <p:spPr>
          <a:xfrm>
            <a:off x="4554912" y="5162572"/>
            <a:ext cx="2977464" cy="405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Solved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</a:t>
            </a:r>
            <a:r>
              <a:rPr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Sparseness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76049" y="5844837"/>
            <a:ext cx="4192431" cy="405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Combined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Statistic Characteristics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246073" y="2209408"/>
            <a:ext cx="4829439" cy="2162021"/>
            <a:chOff x="2190193" y="2115695"/>
            <a:chExt cx="4829439" cy="216202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476" y="2643477"/>
              <a:ext cx="4703865" cy="104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2190193" y="2115695"/>
              <a:ext cx="4829439" cy="2162021"/>
            </a:xfrm>
            <a:prstGeom prst="rect">
              <a:avLst/>
            </a:prstGeom>
            <a:noFill/>
            <a:ln w="28575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zh-CN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Binning Data</a:t>
              </a:r>
              <a:endPara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右箭头 29"/>
          <p:cNvSpPr/>
          <p:nvPr/>
        </p:nvSpPr>
        <p:spPr>
          <a:xfrm>
            <a:off x="1747515" y="3067277"/>
            <a:ext cx="451744" cy="446282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089" y="2053438"/>
            <a:ext cx="1711325" cy="2473960"/>
            <a:chOff x="55909" y="2067560"/>
            <a:chExt cx="1711325" cy="2473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5909" y="2245835"/>
                  <a:ext cx="1711325" cy="861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 smtClean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List of Attributes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Cambria Math" panose="020405030504060302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Cambria Math" panose="02040503050406030204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b="1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Cambria Math" panose="02040503050406030204" charset="0"/>
                                  </a:rPr>
                                  <m:t>𝟏𝟑𝟔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9" y="2245835"/>
                  <a:ext cx="1711325" cy="861695"/>
                </a:xfrm>
                <a:prstGeom prst="rect">
                  <a:avLst/>
                </a:prstGeom>
                <a:blipFill>
                  <a:blip r:embed="rId6"/>
                  <a:stretch>
                    <a:fillRect t="-2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35" y="3258917"/>
              <a:ext cx="1436062" cy="836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矩形 24"/>
            <p:cNvSpPr/>
            <p:nvPr/>
          </p:nvSpPr>
          <p:spPr>
            <a:xfrm>
              <a:off x="153550" y="2067560"/>
              <a:ext cx="1519475" cy="2473960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zh-CN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Input</a:t>
              </a:r>
              <a:endPara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489177" y="2088349"/>
            <a:ext cx="1773518" cy="2404139"/>
            <a:chOff x="10433297" y="2164079"/>
            <a:chExt cx="1773518" cy="2404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0433297" y="2316588"/>
                  <a:ext cx="1773518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 smtClean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Selected Attributes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Cambria Math" panose="020405030504060302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Cambria Math" panose="02040503050406030204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b="1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𝟐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charset="0"/>
                                  </a:rPr>
                                  <m:t>𝟕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3297" y="2316588"/>
                  <a:ext cx="1773518" cy="861774"/>
                </a:xfrm>
                <a:prstGeom prst="rect">
                  <a:avLst/>
                </a:prstGeom>
                <a:blipFill>
                  <a:blip r:embed="rId8"/>
                  <a:stretch>
                    <a:fillRect t="-2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组合 2"/>
            <p:cNvGrpSpPr/>
            <p:nvPr/>
          </p:nvGrpSpPr>
          <p:grpSpPr>
            <a:xfrm>
              <a:off x="10647680" y="2164079"/>
              <a:ext cx="1351280" cy="2404139"/>
              <a:chOff x="10601960" y="2164079"/>
              <a:chExt cx="1351280" cy="2404139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69535" y="3242790"/>
                <a:ext cx="1012965" cy="8949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矩形 26"/>
              <p:cNvSpPr/>
              <p:nvPr/>
            </p:nvSpPr>
            <p:spPr>
              <a:xfrm>
                <a:off x="10601960" y="2164079"/>
                <a:ext cx="1351280" cy="240413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altLang="zh-CN" b="1" dirty="0" smtClean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Output</a:t>
                </a:r>
                <a:endParaRPr lang="zh-CN" altLang="en-US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3" name="右箭头 32"/>
          <p:cNvSpPr/>
          <p:nvPr/>
        </p:nvSpPr>
        <p:spPr>
          <a:xfrm>
            <a:off x="7157348" y="3067277"/>
            <a:ext cx="451744" cy="446282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10194057" y="3067277"/>
            <a:ext cx="451744" cy="446282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7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35676" y="6370859"/>
            <a:ext cx="2743200" cy="365125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09/21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9" grpId="2" animBg="1"/>
      <p:bldP spid="10" grpId="1" animBg="1"/>
      <p:bldP spid="10" grpId="2" animBg="1"/>
      <p:bldP spid="35" grpId="1" animBg="1"/>
      <p:bldP spid="35" grpId="2" animBg="1"/>
      <p:bldP spid="36" grpId="1" animBg="1"/>
      <p:bldP spid="36" grpId="2" animBg="1"/>
      <p:bldP spid="30" grpId="0" animBg="1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B4E0CD"/>
          </a:solidFill>
        </a:ln>
      </a:spPr>
      <a:bodyPr rtlCol="0" anchor="t" anchorCtr="0"/>
      <a:lstStyle>
        <a:defPPr algn="ctr">
          <a:defRPr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</TotalTime>
  <Words>564</Words>
  <Application>Microsoft Office PowerPoint</Application>
  <PresentationFormat>宽屏</PresentationFormat>
  <Paragraphs>236</Paragraphs>
  <Slides>21</Slides>
  <Notes>13</Notes>
  <HiddenSlides>0</HiddenSlides>
  <MMClips>2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MS Mincho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kyan</cp:lastModifiedBy>
  <cp:revision>332</cp:revision>
  <dcterms:created xsi:type="dcterms:W3CDTF">2015-11-30T14:41:00Z</dcterms:created>
  <dcterms:modified xsi:type="dcterms:W3CDTF">2021-07-21T08:47:21Z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DED9527030B5430495CC5D65670E39E8</vt:lpwstr>
  </property>
  <property fmtid="{D5CDD505-2E9C-101B-9397-08002B2CF9AE}" pid="3" name="KSOProductBuildVer">
    <vt:lpwstr>2052-11.1.0.10578</vt:lpwstr>
  </property>
</Properties>
</file>